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embeddedFontLst>
    <p:embeddedFont>
      <p:font typeface="Arial Narrow"/>
      <p:regular r:id="rId97"/>
      <p:bold r:id="rId98"/>
      <p:italic r:id="rId99"/>
      <p:boldItalic r:id="rId100"/>
    </p:embeddedFont>
    <p:embeddedFont>
      <p:font typeface="Tahoma"/>
      <p:regular r:id="rId101"/>
      <p:bold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4F5F9E-E116-487A-992F-88689100BCFD}">
  <a:tblStyle styleId="{1F4F5F9E-E116-487A-992F-88689100BCF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B"/>
          </a:solidFill>
        </a:fill>
      </a:tcStyle>
    </a:wholeTbl>
    <a:band1H>
      <a:tcTxStyle/>
      <a:tcStyle>
        <a:fill>
          <a:solidFill>
            <a:srgbClr val="CBDCF7"/>
          </a:solidFill>
        </a:fill>
      </a:tcStyle>
    </a:band1H>
    <a:band2H>
      <a:tcTxStyle/>
    </a:band2H>
    <a:band1V>
      <a:tcTxStyle/>
      <a:tcStyle>
        <a:fill>
          <a:solidFill>
            <a:srgbClr val="CBDCF7"/>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Tahoma-bold.fntdata"/><Relationship Id="rId101" Type="http://schemas.openxmlformats.org/officeDocument/2006/relationships/font" Target="fonts/Tahoma-regular.fntdata"/><Relationship Id="rId100" Type="http://schemas.openxmlformats.org/officeDocument/2006/relationships/font" Target="fonts/ArialNarrow-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ArialNarrow-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ArialNarrow-italic.fntdata"/><Relationship Id="rId10" Type="http://schemas.openxmlformats.org/officeDocument/2006/relationships/slide" Target="slides/slide5.xml"/><Relationship Id="rId98" Type="http://schemas.openxmlformats.org/officeDocument/2006/relationships/font" Target="fonts/ArialNarrow-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1pPr>
            <a:lvl2pPr indent="-228600" lvl="1" marL="9144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3pPr>
            <a:lvl4pPr indent="-228600" lvl="3" marL="18288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4pPr>
            <a:lvl5pPr indent="-228600" lvl="4" marL="22860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 name="Google Shape;5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1" name="Google Shape;51;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19" name="Google Shape;119;p1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 name="Google Shape;126;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7" name="Google Shape;127;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2" name="Google Shape;132;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1</a:t>
            </a:r>
            <a:endParaRPr b="0" i="0" sz="1200" u="none" cap="none" strike="noStrike">
              <a:solidFill>
                <a:schemeClr val="dk1"/>
              </a:solidFill>
              <a:latin typeface="Times"/>
              <a:ea typeface="Times"/>
              <a:cs typeface="Times"/>
              <a:sym typeface="Times"/>
            </a:endParaRPr>
          </a:p>
        </p:txBody>
      </p:sp>
      <p:sp>
        <p:nvSpPr>
          <p:cNvPr id="133" name="Google Shape;133;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9" name="Google Shape;139;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Font typeface="Times"/>
              <a:buNone/>
            </a:pPr>
            <a:r>
              <a:t/>
            </a:r>
            <a:endParaRPr b="0" i="0" sz="750" u="none" cap="none" strike="noStrike">
              <a:solidFill>
                <a:schemeClr val="dk1"/>
              </a:solidFill>
              <a:latin typeface="Times"/>
              <a:ea typeface="Times"/>
              <a:cs typeface="Times"/>
              <a:sym typeface="Times"/>
            </a:endParaRPr>
          </a:p>
        </p:txBody>
      </p:sp>
      <p:sp>
        <p:nvSpPr>
          <p:cNvPr id="140" name="Google Shape;140;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 name="Google Shape;146;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1</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47" name="Google Shape;147;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1</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04" name="Google Shape;204;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0" name="Google Shape;210;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1</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11" name="Google Shape;211;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0" name="Google Shape;280;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Allen wants to switch sides</a:t>
            </a:r>
            <a:endParaRPr/>
          </a:p>
          <a:p>
            <a:pPr indent="0" lvl="0" marL="0" marR="0" rtl="0" algn="l">
              <a:spcBef>
                <a:spcPts val="360"/>
              </a:spcBef>
              <a:spcAft>
                <a:spcPts val="0"/>
              </a:spcAft>
              <a:buNone/>
            </a:pPr>
            <a:r>
              <a:rPr b="0" i="0" lang="en-US" sz="1200" u="none" cap="none" strike="noStrike">
                <a:solidFill>
                  <a:schemeClr val="dk1"/>
                </a:solidFill>
                <a:latin typeface="Times"/>
                <a:ea typeface="Times"/>
                <a:cs typeface="Times"/>
                <a:sym typeface="Times"/>
              </a:rPr>
              <a:t>Add panorama to end points</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81" name="Google Shape;281;p3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p:txBody>
      </p:sp>
      <p:sp>
        <p:nvSpPr>
          <p:cNvPr id="290" name="Google Shape;290;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5" name="Google Shape;295;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96" name="Google Shape;296;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 name="Google Shape;5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3" name="Google Shape;303;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04" name="Google Shape;304;p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1" name="Google Shape;321;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22" name="Google Shape;322;p4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9" name="Google Shape;329;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30" name="Google Shape;330;p4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3" name="Google Shape;343;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44" name="Google Shape;344;p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3" name="Google Shape;37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8" name="Google Shape;408;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09" name="Google Shape;409;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7" name="Google Shape;417;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18" name="Google Shape;418;p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5" name="Google Shape;425;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26" name="Google Shape;426;p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33" name="Google Shape;433;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34" name="Google Shape;434;p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7" name="Google Shape;447;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Video 4</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48" name="Google Shape;448;p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 name="Google Shape;63;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64" name="Google Shape;64;p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4" name="Google Shape;45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60" name="Google Shape;46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1" name="Google Shape;471;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3</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72" name="Google Shape;472;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0" name="Google Shape;480;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Active users clarify</a:t>
            </a:r>
            <a:endParaRPr/>
          </a:p>
          <a:p>
            <a:pPr indent="0" lvl="0" marL="0" marR="0" rtl="0" algn="l">
              <a:spcBef>
                <a:spcPts val="360"/>
              </a:spcBef>
              <a:spcAft>
                <a:spcPts val="0"/>
              </a:spcAft>
              <a:buNone/>
            </a:pPr>
            <a:r>
              <a:rPr b="0" i="0" lang="en-US" sz="1200" u="none" cap="none" strike="noStrike">
                <a:solidFill>
                  <a:schemeClr val="dk1"/>
                </a:solidFill>
                <a:latin typeface="Times"/>
                <a:ea typeface="Times"/>
                <a:cs typeface="Times"/>
                <a:sym typeface="Times"/>
              </a:rPr>
              <a:t>How many active can you increase to with xl</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81" name="Google Shape;481;p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8" name="Google Shape;488;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Online course says that you get 150</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89" name="Google Shape;489;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7" name="Google Shape;497;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Fault taulerence and ha </a:t>
            </a:r>
            <a:endParaRPr/>
          </a:p>
          <a:p>
            <a:pPr indent="0" lvl="0" marL="0" marR="0" rtl="0" algn="l">
              <a:spcBef>
                <a:spcPts val="360"/>
              </a:spcBef>
              <a:spcAft>
                <a:spcPts val="0"/>
              </a:spcAft>
              <a:buNone/>
            </a:pPr>
            <a:r>
              <a:rPr b="0" i="0" lang="en-US" sz="1200" u="none" cap="none" strike="noStrike">
                <a:solidFill>
                  <a:schemeClr val="dk1"/>
                </a:solidFill>
                <a:latin typeface="Times"/>
                <a:ea typeface="Times"/>
                <a:cs typeface="Times"/>
                <a:sym typeface="Times"/>
              </a:rPr>
              <a:t>What version of linux - Vidyo</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98" name="Google Shape;498;p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7" name="Google Shape;507;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rPr b="0" i="0" lang="en-US" sz="1200" u="none" cap="none" strike="noStrike">
                <a:solidFill>
                  <a:schemeClr val="dk1"/>
                </a:solidFill>
                <a:latin typeface="Times"/>
                <a:ea typeface="Times"/>
                <a:cs typeface="Times"/>
                <a:sym typeface="Times"/>
              </a:rPr>
              <a:t>Vidyo 3</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08" name="Google Shape;508;p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7" name="Google Shape;517;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3</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18" name="Google Shape;518;p7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5" name="Google Shape;525;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3</a:t>
            </a:r>
            <a:endParaRPr/>
          </a:p>
          <a:p>
            <a:pPr indent="0" lvl="0" marL="0" marR="0" rtl="0" algn="l">
              <a:spcBef>
                <a:spcPts val="36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26" name="Google Shape;526;p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3" name="Google Shape;533;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p:txBody>
      </p:sp>
      <p:sp>
        <p:nvSpPr>
          <p:cNvPr id="534" name="Google Shape;534;p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6" name="Google Shape;76;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77" name="Google Shape;77;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0" name="Google Shape;540;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41" name="Google Shape;541;p7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47" name="Google Shape;547;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48" name="Google Shape;548;p7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p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54" name="Google Shape;554;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60" name="Google Shape;560;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66" name="Google Shape;566;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5" name="Google Shape;57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82" name="Google Shape;582;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88" name="Google Shape;588;p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89" name="Google Shape;589;p8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96" name="Google Shape;59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05" name="Google Shape;605;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4" name="Google Shape;8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12" name="Google Shape;612;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19" name="Google Shape;619;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26" name="Google Shape;626;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35" name="Google Shape;635;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42" name="Google Shape;64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49" name="Google Shape;64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5" name="Google Shape;655;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p:txBody>
      </p:sp>
      <p:sp>
        <p:nvSpPr>
          <p:cNvPr id="656" name="Google Shape;656;p9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62" name="Google Shape;662;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p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68" name="Google Shape;668;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p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75" name="Google Shape;675;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1" name="Google Shape;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100:notes"/>
          <p:cNvSpPr/>
          <p:nvPr>
            <p:ph idx="2" type="sldImg"/>
          </p:nvPr>
        </p:nvSpPr>
        <p:spPr>
          <a:xfrm>
            <a:off x="384175" y="687388"/>
            <a:ext cx="6091238" cy="34274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1" name="Google Shape;681;p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682" name="Google Shape;682;p100:notes"/>
          <p:cNvSpPr txBox="1"/>
          <p:nvPr/>
        </p:nvSpPr>
        <p:spPr>
          <a:xfrm>
            <a:off x="3884414" y="8685895"/>
            <a:ext cx="2972098" cy="456595"/>
          </a:xfrm>
          <a:prstGeom prst="rect">
            <a:avLst/>
          </a:prstGeom>
          <a:noFill/>
          <a:ln>
            <a:noFill/>
          </a:ln>
        </p:spPr>
        <p:txBody>
          <a:bodyPr anchorCtr="0" anchor="b" bIns="45950" lIns="91925" spcFirstLastPara="1" rIns="91925" wrap="square" tIns="4595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91" name="Google Shape;691;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1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00" name="Google Shape;700;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1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07" name="Google Shape;707;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1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14" name="Google Shape;71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0" name="Google Shape;720;p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p:txBody>
      </p:sp>
      <p:sp>
        <p:nvSpPr>
          <p:cNvPr id="721" name="Google Shape;721;p1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7" name="Google Shape;727;p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728" name="Google Shape;728;p10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p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34" name="Google Shape;734;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40" name="Google Shape;740;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p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47" name="Google Shape;747;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9" name="Google Shape;9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54" name="Google Shape;754;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1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61" name="Google Shape;761;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67" name="Google Shape;767;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1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73" name="Google Shape;77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79" name="Google Shape;779;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p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88" name="Google Shape;788;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95" name="Google Shape;795;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p1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02" name="Google Shape;802;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8" name="Google Shape;808;p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Video 2</a:t>
            </a:r>
            <a:endParaRPr b="0" i="0" sz="1200" u="none" cap="none" strike="noStrike">
              <a:solidFill>
                <a:schemeClr val="dk1"/>
              </a:solidFill>
              <a:latin typeface="Times"/>
              <a:ea typeface="Times"/>
              <a:cs typeface="Times"/>
              <a:sym typeface="Times"/>
            </a:endParaRPr>
          </a:p>
        </p:txBody>
      </p:sp>
      <p:sp>
        <p:nvSpPr>
          <p:cNvPr id="809" name="Google Shape;809;p1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5" name="Google Shape;815;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16" name="Google Shape;816;p1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5" name="Google Shape;105;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06" name="Google Shape;106;p1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1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22" name="Google Shape;822;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28" name="Google Shape;828;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1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37" name="Google Shape;837;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1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44" name="Google Shape;844;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51" name="Google Shape;851;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58" name="Google Shape;858;p1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59" name="Google Shape;859;p1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p1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65" name="Google Shape;865;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p1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95" name="Google Shape;895;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1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14" name="Google Shape;914;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p1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23" name="Google Shape;923;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2" name="Google Shape;11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p1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30" name="Google Shape;930;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7" name="Google Shape;937;p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38" name="Google Shape;938;p1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0" name="Shape 20"/>
        <p:cNvGrpSpPr/>
        <p:nvPr/>
      </p:nvGrpSpPr>
      <p:grpSpPr>
        <a:xfrm>
          <a:off x="0" y="0"/>
          <a:ext cx="0" cy="0"/>
          <a:chOff x="0" y="0"/>
          <a:chExt cx="0" cy="0"/>
        </a:xfrm>
      </p:grpSpPr>
      <p:sp>
        <p:nvSpPr>
          <p:cNvPr id="21" name="Google Shape;21;p2"/>
          <p:cNvSpPr/>
          <p:nvPr/>
        </p:nvSpPr>
        <p:spPr>
          <a:xfrm>
            <a:off x="0" y="0"/>
            <a:ext cx="9144000" cy="3028950"/>
          </a:xfrm>
          <a:prstGeom prst="rect">
            <a:avLst/>
          </a:prstGeom>
          <a:gradFill>
            <a:gsLst>
              <a:gs pos="0">
                <a:srgbClr val="FFFFFF"/>
              </a:gs>
              <a:gs pos="58999">
                <a:srgbClr val="FFFFFF"/>
              </a:gs>
              <a:gs pos="100000">
                <a:srgbClr val="D8D8D8"/>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pic>
        <p:nvPicPr>
          <p:cNvPr descr="bg7.jpg" id="22" name="Google Shape;22;p2"/>
          <p:cNvPicPr preferRelativeResize="0"/>
          <p:nvPr/>
        </p:nvPicPr>
        <p:blipFill rotWithShape="1">
          <a:blip r:embed="rId2">
            <a:alphaModFix/>
          </a:blip>
          <a:srcRect b="0" l="0" r="0" t="0"/>
          <a:stretch/>
        </p:blipFill>
        <p:spPr>
          <a:xfrm>
            <a:off x="2514600" y="2114551"/>
            <a:ext cx="6629400" cy="1396604"/>
          </a:xfrm>
          <a:prstGeom prst="rect">
            <a:avLst/>
          </a:prstGeom>
          <a:noFill/>
          <a:ln>
            <a:noFill/>
          </a:ln>
        </p:spPr>
      </p:pic>
      <p:pic>
        <p:nvPicPr>
          <p:cNvPr descr="VidyoLogo_Vertical.png" id="23" name="Google Shape;23;p2"/>
          <p:cNvPicPr preferRelativeResize="0"/>
          <p:nvPr/>
        </p:nvPicPr>
        <p:blipFill rotWithShape="1">
          <a:blip r:embed="rId3">
            <a:alphaModFix/>
          </a:blip>
          <a:srcRect b="0" l="0" r="0" t="0"/>
          <a:stretch/>
        </p:blipFill>
        <p:spPr>
          <a:xfrm>
            <a:off x="6019800" y="361950"/>
            <a:ext cx="2328291" cy="1625346"/>
          </a:xfrm>
          <a:prstGeom prst="rect">
            <a:avLst/>
          </a:prstGeom>
          <a:noFill/>
          <a:ln>
            <a:noFill/>
          </a:ln>
        </p:spPr>
      </p:pic>
      <p:pic>
        <p:nvPicPr>
          <p:cNvPr descr="photo.png" id="24" name="Google Shape;24;p2"/>
          <p:cNvPicPr preferRelativeResize="0"/>
          <p:nvPr/>
        </p:nvPicPr>
        <p:blipFill rotWithShape="1">
          <a:blip r:embed="rId4">
            <a:alphaModFix/>
          </a:blip>
          <a:srcRect b="0" l="0" r="0" t="0"/>
          <a:stretch/>
        </p:blipFill>
        <p:spPr>
          <a:xfrm>
            <a:off x="457200" y="1314451"/>
            <a:ext cx="4952448" cy="1307592"/>
          </a:xfrm>
          <a:prstGeom prst="rect">
            <a:avLst/>
          </a:prstGeom>
          <a:noFill/>
          <a:ln>
            <a:noFill/>
          </a:ln>
        </p:spPr>
      </p:pic>
      <p:sp>
        <p:nvSpPr>
          <p:cNvPr id="25" name="Google Shape;25;p2"/>
          <p:cNvSpPr txBox="1"/>
          <p:nvPr>
            <p:ph type="ctrTitle"/>
          </p:nvPr>
        </p:nvSpPr>
        <p:spPr>
          <a:xfrm>
            <a:off x="2667000" y="2343150"/>
            <a:ext cx="6477000" cy="77152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28" name="Google Shape;28;p3"/>
          <p:cNvSpPr txBox="1"/>
          <p:nvPr>
            <p:ph idx="1" type="body"/>
          </p:nvPr>
        </p:nvSpPr>
        <p:spPr>
          <a:xfrm>
            <a:off x="304800" y="857250"/>
            <a:ext cx="8305800" cy="38290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Only">
  <p:cSld name="7_Title Only">
    <p:spTree>
      <p:nvGrpSpPr>
        <p:cNvPr id="29" name="Shape 29"/>
        <p:cNvGrpSpPr/>
        <p:nvPr/>
      </p:nvGrpSpPr>
      <p:grpSpPr>
        <a:xfrm>
          <a:off x="0" y="0"/>
          <a:ext cx="0" cy="0"/>
          <a:chOff x="0" y="0"/>
          <a:chExt cx="0" cy="0"/>
        </a:xfrm>
      </p:grpSpPr>
      <p:sp>
        <p:nvSpPr>
          <p:cNvPr id="30" name="Google Shape;30;p4"/>
          <p:cNvSpPr txBox="1"/>
          <p:nvPr/>
        </p:nvSpPr>
        <p:spPr>
          <a:xfrm>
            <a:off x="5518299" y="4956926"/>
            <a:ext cx="290464"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2F2F2"/>
                </a:solidFill>
                <a:latin typeface="Times"/>
                <a:ea typeface="Times"/>
                <a:cs typeface="Times"/>
                <a:sym typeface="Times"/>
              </a:rPr>
              <a:t>|</a:t>
            </a:r>
            <a:endParaRPr sz="900">
              <a:solidFill>
                <a:srgbClr val="F2F2F2"/>
              </a:solidFill>
              <a:latin typeface="Times"/>
              <a:ea typeface="Times"/>
              <a:cs typeface="Times"/>
              <a:sym typeface="Times"/>
            </a:endParaRPr>
          </a:p>
        </p:txBody>
      </p:sp>
      <p:sp>
        <p:nvSpPr>
          <p:cNvPr id="31" name="Google Shape;31;p4"/>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32" name="Shape 32"/>
        <p:cNvGrpSpPr/>
        <p:nvPr/>
      </p:nvGrpSpPr>
      <p:grpSpPr>
        <a:xfrm>
          <a:off x="0" y="0"/>
          <a:ext cx="0" cy="0"/>
          <a:chOff x="0" y="0"/>
          <a:chExt cx="0" cy="0"/>
        </a:xfrm>
      </p:grpSpPr>
      <p:sp>
        <p:nvSpPr>
          <p:cNvPr id="33" name="Google Shape;33;p5"/>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36" name="Google Shape;36;p6"/>
          <p:cNvSpPr txBox="1"/>
          <p:nvPr>
            <p:ph idx="1" type="body"/>
          </p:nvPr>
        </p:nvSpPr>
        <p:spPr>
          <a:xfrm>
            <a:off x="3048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
        <p:nvSpPr>
          <p:cNvPr id="37" name="Google Shape;37;p6"/>
          <p:cNvSpPr txBox="1"/>
          <p:nvPr>
            <p:ph idx="2" type="body"/>
          </p:nvPr>
        </p:nvSpPr>
        <p:spPr>
          <a:xfrm>
            <a:off x="45720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38" name="Shape 38"/>
        <p:cNvGrpSpPr/>
        <p:nvPr/>
      </p:nvGrpSpPr>
      <p:grpSpPr>
        <a:xfrm>
          <a:off x="0" y="0"/>
          <a:ext cx="0" cy="0"/>
          <a:chOff x="0" y="0"/>
          <a:chExt cx="0" cy="0"/>
        </a:xfrm>
      </p:grpSpPr>
      <p:sp>
        <p:nvSpPr>
          <p:cNvPr id="39" name="Google Shape;39;p7"/>
          <p:cNvSpPr/>
          <p:nvPr/>
        </p:nvSpPr>
        <p:spPr>
          <a:xfrm>
            <a:off x="304800" y="742950"/>
            <a:ext cx="8839200" cy="1714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Only">
  <p:cSld name="5_Title Only">
    <p:spTree>
      <p:nvGrpSpPr>
        <p:cNvPr id="40" name="Shape 40"/>
        <p:cNvGrpSpPr/>
        <p:nvPr/>
      </p:nvGrpSpPr>
      <p:grpSpPr>
        <a:xfrm>
          <a:off x="0" y="0"/>
          <a:ext cx="0" cy="0"/>
          <a:chOff x="0" y="0"/>
          <a:chExt cx="0" cy="0"/>
        </a:xfrm>
      </p:grpSpPr>
      <p:sp>
        <p:nvSpPr>
          <p:cNvPr id="41" name="Google Shape;41;p8"/>
          <p:cNvSpPr txBox="1"/>
          <p:nvPr/>
        </p:nvSpPr>
        <p:spPr>
          <a:xfrm>
            <a:off x="5518299" y="4956926"/>
            <a:ext cx="290464"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2F2F2"/>
                </a:solidFill>
                <a:latin typeface="Times"/>
                <a:ea typeface="Times"/>
                <a:cs typeface="Times"/>
                <a:sym typeface="Times"/>
              </a:rPr>
              <a:t>|</a:t>
            </a:r>
            <a:endParaRPr sz="900">
              <a:solidFill>
                <a:srgbClr val="F2F2F2"/>
              </a:solidFill>
              <a:latin typeface="Times"/>
              <a:ea typeface="Times"/>
              <a:cs typeface="Times"/>
              <a:sym typeface="Times"/>
            </a:endParaRPr>
          </a:p>
        </p:txBody>
      </p:sp>
      <p:sp>
        <p:nvSpPr>
          <p:cNvPr id="42" name="Google Shape;42;p8"/>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43" name="Shape 43"/>
        <p:cNvGrpSpPr/>
        <p:nvPr/>
      </p:nvGrpSpPr>
      <p:grpSpPr>
        <a:xfrm>
          <a:off x="0" y="0"/>
          <a:ext cx="0" cy="0"/>
          <a:chOff x="0" y="0"/>
          <a:chExt cx="0" cy="0"/>
        </a:xfrm>
      </p:grpSpPr>
      <p:sp>
        <p:nvSpPr>
          <p:cNvPr id="44" name="Google Shape;44;p9"/>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45" name="Shape 45"/>
        <p:cNvGrpSpPr/>
        <p:nvPr/>
      </p:nvGrpSpPr>
      <p:grpSpPr>
        <a:xfrm>
          <a:off x="0" y="0"/>
          <a:ext cx="0" cy="0"/>
          <a:chOff x="0" y="0"/>
          <a:chExt cx="0" cy="0"/>
        </a:xfrm>
      </p:grpSpPr>
      <p:sp>
        <p:nvSpPr>
          <p:cNvPr id="46" name="Google Shape;46;p10"/>
          <p:cNvSpPr txBox="1"/>
          <p:nvPr/>
        </p:nvSpPr>
        <p:spPr>
          <a:xfrm>
            <a:off x="5518299" y="4956926"/>
            <a:ext cx="290464"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2F2F2"/>
                </a:solidFill>
                <a:latin typeface="Times"/>
                <a:ea typeface="Times"/>
                <a:cs typeface="Times"/>
                <a:sym typeface="Times"/>
              </a:rPr>
              <a:t>|</a:t>
            </a:r>
            <a:endParaRPr sz="900">
              <a:solidFill>
                <a:srgbClr val="F2F2F2"/>
              </a:solidFill>
              <a:latin typeface="Times"/>
              <a:ea typeface="Times"/>
              <a:cs typeface="Times"/>
              <a:sym typeface="Times"/>
            </a:endParaRPr>
          </a:p>
        </p:txBody>
      </p:sp>
      <p:sp>
        <p:nvSpPr>
          <p:cNvPr id="47" name="Google Shape;47;p10"/>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972050"/>
            <a:ext cx="9144000" cy="1714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sp>
        <p:nvSpPr>
          <p:cNvPr id="11" name="Google Shape;11;p1"/>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12" name="Google Shape;12;p1"/>
          <p:cNvSpPr txBox="1"/>
          <p:nvPr>
            <p:ph idx="1" type="body"/>
          </p:nvPr>
        </p:nvSpPr>
        <p:spPr>
          <a:xfrm>
            <a:off x="304800" y="857250"/>
            <a:ext cx="8305800" cy="37147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
        <p:nvSpPr>
          <p:cNvPr id="13" name="Google Shape;13;p1"/>
          <p:cNvSpPr txBox="1"/>
          <p:nvPr/>
        </p:nvSpPr>
        <p:spPr>
          <a:xfrm>
            <a:off x="8686800" y="4926807"/>
            <a:ext cx="381000" cy="27384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000" u="none" cap="none" strike="noStrike">
                <a:solidFill>
                  <a:srgbClr val="F2F2F2"/>
                </a:solidFill>
                <a:latin typeface="Tahoma"/>
                <a:ea typeface="Tahoma"/>
                <a:cs typeface="Tahoma"/>
                <a:sym typeface="Tahoma"/>
              </a:rPr>
              <a:t>‹#›</a:t>
            </a:fld>
            <a:endParaRPr b="0" i="0" sz="1000" u="none" cap="none" strike="noStrike">
              <a:solidFill>
                <a:srgbClr val="F2F2F2"/>
              </a:solidFill>
              <a:latin typeface="Tahoma"/>
              <a:ea typeface="Tahoma"/>
              <a:cs typeface="Tahoma"/>
              <a:sym typeface="Tahoma"/>
            </a:endParaRPr>
          </a:p>
        </p:txBody>
      </p:sp>
      <p:sp>
        <p:nvSpPr>
          <p:cNvPr id="14" name="Google Shape;14;p1"/>
          <p:cNvSpPr txBox="1"/>
          <p:nvPr/>
        </p:nvSpPr>
        <p:spPr>
          <a:xfrm>
            <a:off x="2743200" y="4972051"/>
            <a:ext cx="4114800" cy="14525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F2F2F2"/>
                </a:solidFill>
                <a:latin typeface="Tahoma"/>
                <a:ea typeface="Tahoma"/>
                <a:cs typeface="Tahoma"/>
                <a:sym typeface="Tahoma"/>
              </a:rPr>
              <a:t>Vidyo Inc. Proprietary, Confidential &amp; Patent Pending Information</a:t>
            </a:r>
            <a:endParaRPr b="0" i="0" sz="800" u="none" cap="none" strike="noStrike">
              <a:solidFill>
                <a:srgbClr val="F2F2F2"/>
              </a:solidFill>
              <a:latin typeface="Tahoma"/>
              <a:ea typeface="Tahoma"/>
              <a:cs typeface="Tahoma"/>
              <a:sym typeface="Tahoma"/>
            </a:endParaRPr>
          </a:p>
        </p:txBody>
      </p:sp>
      <p:sp>
        <p:nvSpPr>
          <p:cNvPr id="15" name="Google Shape;15;p1"/>
          <p:cNvSpPr txBox="1"/>
          <p:nvPr/>
        </p:nvSpPr>
        <p:spPr>
          <a:xfrm>
            <a:off x="152400" y="4958954"/>
            <a:ext cx="1066800" cy="18454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F2F2F2"/>
                </a:solidFill>
                <a:latin typeface="Tahoma"/>
                <a:ea typeface="Tahoma"/>
                <a:cs typeface="Tahoma"/>
                <a:sym typeface="Tahoma"/>
              </a:rPr>
              <a:t>10/21/2014</a:t>
            </a:r>
            <a:endParaRPr b="0" i="0" sz="800" u="none" cap="none" strike="noStrike">
              <a:solidFill>
                <a:srgbClr val="F2F2F2"/>
              </a:solidFill>
              <a:latin typeface="Tahoma"/>
              <a:ea typeface="Tahoma"/>
              <a:cs typeface="Tahoma"/>
              <a:sym typeface="Tahoma"/>
            </a:endParaRPr>
          </a:p>
        </p:txBody>
      </p:sp>
      <p:cxnSp>
        <p:nvCxnSpPr>
          <p:cNvPr id="16" name="Google Shape;16;p1"/>
          <p:cNvCxnSpPr/>
          <p:nvPr/>
        </p:nvCxnSpPr>
        <p:spPr>
          <a:xfrm>
            <a:off x="381000" y="801292"/>
            <a:ext cx="8763000" cy="1190"/>
          </a:xfrm>
          <a:prstGeom prst="straightConnector1">
            <a:avLst/>
          </a:prstGeom>
          <a:solidFill>
            <a:schemeClr val="accent1"/>
          </a:solidFill>
          <a:ln cap="flat" cmpd="sng" w="15225">
            <a:solidFill>
              <a:schemeClr val="accent3"/>
            </a:solidFill>
            <a:prstDash val="solid"/>
            <a:round/>
            <a:headEnd len="sm" w="sm" type="none"/>
            <a:tailEnd len="sm" w="sm" type="none"/>
          </a:ln>
        </p:spPr>
      </p:cxnSp>
      <p:grpSp>
        <p:nvGrpSpPr>
          <p:cNvPr id="17" name="Google Shape;17;p1"/>
          <p:cNvGrpSpPr/>
          <p:nvPr/>
        </p:nvGrpSpPr>
        <p:grpSpPr>
          <a:xfrm>
            <a:off x="8153400" y="57150"/>
            <a:ext cx="990600" cy="694944"/>
            <a:chOff x="8153401" y="293481"/>
            <a:chExt cx="990600" cy="697119"/>
          </a:xfrm>
        </p:grpSpPr>
        <p:pic>
          <p:nvPicPr>
            <p:cNvPr descr="VidyoLogo_Vertical.png" id="18" name="Google Shape;18;p1"/>
            <p:cNvPicPr preferRelativeResize="0"/>
            <p:nvPr/>
          </p:nvPicPr>
          <p:blipFill rotWithShape="1">
            <a:blip r:embed="rId1">
              <a:alphaModFix/>
            </a:blip>
            <a:srcRect b="0" l="0" r="0" t="0"/>
            <a:stretch/>
          </p:blipFill>
          <p:spPr>
            <a:xfrm>
              <a:off x="8153401" y="293481"/>
              <a:ext cx="990600" cy="690769"/>
            </a:xfrm>
            <a:prstGeom prst="rect">
              <a:avLst/>
            </a:prstGeom>
            <a:noFill/>
            <a:ln>
              <a:noFill/>
            </a:ln>
          </p:spPr>
        </p:pic>
        <p:sp>
          <p:nvSpPr>
            <p:cNvPr id="19" name="Google Shape;19;p1"/>
            <p:cNvSpPr/>
            <p:nvPr/>
          </p:nvSpPr>
          <p:spPr>
            <a:xfrm>
              <a:off x="8606972" y="878115"/>
              <a:ext cx="537028" cy="11248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17.jpg"/><Relationship Id="rId13" Type="http://schemas.openxmlformats.org/officeDocument/2006/relationships/image" Target="../media/image22.jpg"/><Relationship Id="rId12"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5.jpg"/><Relationship Id="rId9" Type="http://schemas.openxmlformats.org/officeDocument/2006/relationships/image" Target="../media/image8.jpg"/><Relationship Id="rId14" Type="http://schemas.openxmlformats.org/officeDocument/2006/relationships/image" Target="../media/image19.jpg"/><Relationship Id="rId5" Type="http://schemas.openxmlformats.org/officeDocument/2006/relationships/image" Target="../media/image12.jpg"/><Relationship Id="rId6" Type="http://schemas.openxmlformats.org/officeDocument/2006/relationships/image" Target="../media/image6.jpg"/><Relationship Id="rId7" Type="http://schemas.openxmlformats.org/officeDocument/2006/relationships/image" Target="../media/image9.jpg"/><Relationship Id="rId8"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9.jp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0.png"/><Relationship Id="rId7" Type="http://schemas.openxmlformats.org/officeDocument/2006/relationships/image" Target="../media/image21.jpg"/><Relationship Id="rId8"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1.jpg"/><Relationship Id="rId9" Type="http://schemas.openxmlformats.org/officeDocument/2006/relationships/image" Target="../media/image39.jpg"/><Relationship Id="rId5" Type="http://schemas.openxmlformats.org/officeDocument/2006/relationships/image" Target="../media/image34.jpg"/><Relationship Id="rId6" Type="http://schemas.openxmlformats.org/officeDocument/2006/relationships/image" Target="../media/image26.png"/><Relationship Id="rId7" Type="http://schemas.openxmlformats.org/officeDocument/2006/relationships/image" Target="../media/image65.jpg"/><Relationship Id="rId8"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42.jpg"/><Relationship Id="rId5" Type="http://schemas.openxmlformats.org/officeDocument/2006/relationships/image" Target="../media/image33.png"/><Relationship Id="rId6" Type="http://schemas.openxmlformats.org/officeDocument/2006/relationships/image" Target="../media/image32.png"/></Relationships>
</file>

<file path=ppt/slides/_rels/slide23.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7.jpg"/><Relationship Id="rId8" Type="http://schemas.openxmlformats.org/officeDocument/2006/relationships/image" Target="../media/image42.jpg"/></Relationships>
</file>

<file path=ppt/slides/_rels/slide24.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48.jpg"/><Relationship Id="rId13" Type="http://schemas.openxmlformats.org/officeDocument/2006/relationships/image" Target="../media/image49.jpg"/><Relationship Id="rId12" Type="http://schemas.openxmlformats.org/officeDocument/2006/relationships/image" Target="../media/image46.jp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33.png"/><Relationship Id="rId9" Type="http://schemas.openxmlformats.org/officeDocument/2006/relationships/image" Target="../media/image45.png"/><Relationship Id="rId5" Type="http://schemas.openxmlformats.org/officeDocument/2006/relationships/image" Target="../media/image32.png"/><Relationship Id="rId6" Type="http://schemas.openxmlformats.org/officeDocument/2006/relationships/image" Target="../media/image43.png"/><Relationship Id="rId7" Type="http://schemas.openxmlformats.org/officeDocument/2006/relationships/image" Target="../media/image42.jpg"/><Relationship Id="rId8"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vidyo.com/wp-content/uploads/2013/10/DS-VidyoPortal.pdf" TargetMode="External"/><Relationship Id="rId4" Type="http://schemas.openxmlformats.org/officeDocument/2006/relationships/hyperlink" Target="http://www.vidyo.com/wp-content/uploads/2013/10/DS-VidyoRouter.pdf" TargetMode="External"/><Relationship Id="rId5" Type="http://schemas.openxmlformats.org/officeDocument/2006/relationships/hyperlink" Target="http://www.vidyo.com/wp-content/uploads/2013/10/DS-VidyoGateway.pdf" TargetMode="External"/><Relationship Id="rId6" Type="http://schemas.openxmlformats.org/officeDocument/2006/relationships/image" Target="../media/image71.jpg"/><Relationship Id="rId7" Type="http://schemas.openxmlformats.org/officeDocument/2006/relationships/image" Target="../media/image55.png"/><Relationship Id="rId8"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training.vidyo.com/" TargetMode="External"/><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training.vidyo.com/login/signup.php" TargetMode="External"/><Relationship Id="rId4" Type="http://schemas.openxmlformats.org/officeDocument/2006/relationships/image" Target="../media/image4.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main.vidyo.com/super" TargetMode="External"/><Relationship Id="rId4" Type="http://schemas.openxmlformats.org/officeDocument/2006/relationships/hyperlink" Target="https://main.vidyo.com/super" TargetMode="External"/><Relationship Id="rId5" Type="http://schemas.openxmlformats.org/officeDocument/2006/relationships/hyperlink" Target="https://main.vidyo.com/admin" TargetMode="External"/><Relationship Id="rId6" Type="http://schemas.openxmlformats.org/officeDocument/2006/relationships/hyperlink" Target="https://main.vidyo.com/admi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2.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2.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11"/>
          <p:cNvSpPr txBox="1"/>
          <p:nvPr/>
        </p:nvSpPr>
        <p:spPr>
          <a:xfrm>
            <a:off x="2590800" y="2647950"/>
            <a:ext cx="66294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 Certified Deployment and Support Engineer Training </a:t>
            </a:r>
            <a:endParaRPr sz="1800">
              <a:solidFill>
                <a:schemeClr val="lt1"/>
              </a:solidFill>
              <a:latin typeface="Arial"/>
              <a:ea typeface="Arial"/>
              <a:cs typeface="Arial"/>
              <a:sym typeface="Arial"/>
            </a:endParaRPr>
          </a:p>
          <a:p>
            <a:pPr indent="0" lvl="0" marL="0" marR="0" rtl="0" algn="l">
              <a:spcBef>
                <a:spcPts val="0"/>
              </a:spcBef>
              <a:spcAft>
                <a:spcPts val="0"/>
              </a:spcAft>
              <a:buNone/>
            </a:pPr>
            <a:r>
              <a:rPr lang="en-US" sz="1800">
                <a:solidFill>
                  <a:schemeClr val="lt1"/>
                </a:solidFill>
                <a:latin typeface="Arial"/>
                <a:ea typeface="Arial"/>
                <a:cs typeface="Arial"/>
                <a:sym typeface="Arial"/>
              </a:rPr>
              <a:t>Day One v3.x.x</a:t>
            </a:r>
            <a:endParaRPr sz="1800">
              <a:solidFill>
                <a:schemeClr val="lt1"/>
              </a:solidFill>
              <a:latin typeface="Arial"/>
              <a:ea typeface="Arial"/>
              <a:cs typeface="Arial"/>
              <a:sym typeface="Arial"/>
            </a:endParaRPr>
          </a:p>
        </p:txBody>
      </p:sp>
      <p:sp>
        <p:nvSpPr>
          <p:cNvPr id="54" name="Google Shape;54;p11"/>
          <p:cNvSpPr/>
          <p:nvPr/>
        </p:nvSpPr>
        <p:spPr>
          <a:xfrm>
            <a:off x="609600" y="4057650"/>
            <a:ext cx="76962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Many of the products and features described herein remain in varying stages of development and will be offered on a when-and-if available basis. The product plans, specifications, and descriptions are provided for information only and are subject to change without notice, and are provided without warranty of any kind, express or implied.  Vidyo reserves the right to modify future product plans at any time.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Course Benefits</a:t>
            </a:r>
            <a:endParaRPr b="0" i="0" sz="2500" u="none" cap="none" strike="noStrike">
              <a:solidFill>
                <a:schemeClr val="dk1"/>
              </a:solidFill>
              <a:latin typeface="Arial"/>
              <a:ea typeface="Arial"/>
              <a:cs typeface="Arial"/>
              <a:sym typeface="Arial"/>
            </a:endParaRPr>
          </a:p>
        </p:txBody>
      </p:sp>
      <p:sp>
        <p:nvSpPr>
          <p:cNvPr id="122" name="Google Shape;122;p20"/>
          <p:cNvSpPr txBox="1"/>
          <p:nvPr>
            <p:ph idx="1" type="body"/>
          </p:nvPr>
        </p:nvSpPr>
        <p:spPr>
          <a:xfrm>
            <a:off x="304800" y="1031298"/>
            <a:ext cx="8305800"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Ability to provide Vidyo deployment/installation services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Certified to provide Tier 1 support services to your customers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Obtain hands-on experience configuring and deploying Vidyo infrastructure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9.5 infoComm CTS (Certified Technology Specialist) Renewal Units</a:t>
            </a:r>
            <a:endParaRPr b="0" i="0" sz="1600" u="none" cap="none" strike="noStrike">
              <a:solidFill>
                <a:schemeClr val="dk1"/>
              </a:solidFill>
              <a:latin typeface="Tahoma"/>
              <a:ea typeface="Tahoma"/>
              <a:cs typeface="Tahoma"/>
              <a:sym typeface="Tahoma"/>
            </a:endParaRPr>
          </a:p>
        </p:txBody>
      </p:sp>
      <p:pic>
        <p:nvPicPr>
          <p:cNvPr descr="http://soundforums.net/hub/attachments/1545d1308240371-infocomm_ru_logo_hi.jpg.att" id="123" name="Google Shape;123;p20"/>
          <p:cNvPicPr preferRelativeResize="0"/>
          <p:nvPr/>
        </p:nvPicPr>
        <p:blipFill rotWithShape="1">
          <a:blip r:embed="rId3">
            <a:alphaModFix/>
          </a:blip>
          <a:srcRect b="0" l="0" r="0" t="0"/>
          <a:stretch/>
        </p:blipFill>
        <p:spPr>
          <a:xfrm>
            <a:off x="643720" y="3051347"/>
            <a:ext cx="5077689" cy="13492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ctrTitle"/>
          </p:nvPr>
        </p:nvSpPr>
        <p:spPr>
          <a:xfrm>
            <a:off x="2590800" y="2409825"/>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VidyoConferencing Technical Overview</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1 - </a:t>
            </a:r>
            <a:r>
              <a:rPr b="1" i="0" lang="en-US" sz="2500" u="none" cap="none" strike="noStrike">
                <a:solidFill>
                  <a:schemeClr val="dk1"/>
                </a:solidFill>
                <a:latin typeface="Arial"/>
                <a:ea typeface="Arial"/>
                <a:cs typeface="Arial"/>
                <a:sym typeface="Arial"/>
              </a:rPr>
              <a:t>Training Objectives</a:t>
            </a:r>
            <a:endParaRPr/>
          </a:p>
        </p:txBody>
      </p:sp>
      <p:sp>
        <p:nvSpPr>
          <p:cNvPr id="136" name="Google Shape;136;p22"/>
          <p:cNvSpPr txBox="1"/>
          <p:nvPr>
            <p:ph idx="1" type="body"/>
          </p:nvPr>
        </p:nvSpPr>
        <p:spPr>
          <a:xfrm>
            <a:off x="304800" y="971550"/>
            <a:ext cx="8305800" cy="4359852"/>
          </a:xfrm>
          <a:prstGeom prst="rect">
            <a:avLst/>
          </a:prstGeom>
          <a:noFill/>
          <a:ln>
            <a:noFill/>
          </a:ln>
        </p:spPr>
        <p:txBody>
          <a:bodyPr anchorCtr="0" anchor="t" bIns="45700" lIns="91425" spcFirstLastPara="1" rIns="91425" wrap="square" tIns="45700">
            <a:noAutofit/>
          </a:bodyPr>
          <a:lstStyle/>
          <a:p>
            <a:pPr indent="-230187" lvl="1" marL="484188" marR="0" rtl="0" algn="l">
              <a:lnSpc>
                <a:spcPct val="130000"/>
              </a:lnSpc>
              <a:spcBef>
                <a:spcPts val="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Explain the benefits of Vidyo’s implementation of H.264 SVC vs. traditional AVC </a:t>
            </a:r>
            <a:endParaRPr/>
          </a:p>
          <a:p>
            <a:pPr indent="-230187" lvl="1" marL="484188"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Describe the roles of each component in the Vidyo Conferencing portfolio</a:t>
            </a:r>
            <a:endParaRPr/>
          </a:p>
          <a:p>
            <a:pPr indent="-230187" lvl="1" marL="484188"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List and describe Vidyo’s licensable features and resources</a:t>
            </a:r>
            <a:endParaRPr/>
          </a:p>
          <a:p>
            <a:pPr indent="-230187" lvl="1" marL="484188"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Describe Vidyo bandwidth utilization and recommendations</a:t>
            </a:r>
            <a:endParaRPr/>
          </a:p>
          <a:p>
            <a:pPr indent="-230187" lvl="1" marL="484188"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Configure and deploy</a:t>
            </a:r>
            <a:endParaRPr/>
          </a:p>
          <a:p>
            <a:pPr indent="-180975" lvl="2" marL="676275"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VidyoPortal</a:t>
            </a:r>
            <a:endParaRPr b="0" i="0" sz="1600" u="none" cap="none" strike="noStrike">
              <a:solidFill>
                <a:schemeClr val="dk1"/>
              </a:solidFill>
              <a:latin typeface="Arial"/>
              <a:ea typeface="Arial"/>
              <a:cs typeface="Arial"/>
              <a:sym typeface="Arial"/>
            </a:endParaRPr>
          </a:p>
          <a:p>
            <a:pPr indent="-180975" lvl="2" marL="676275"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VidyoRouter</a:t>
            </a:r>
            <a:endParaRPr b="0" i="0" sz="1600" u="none" cap="none" strike="noStrike">
              <a:solidFill>
                <a:schemeClr val="dk1"/>
              </a:solidFill>
              <a:latin typeface="Arial"/>
              <a:ea typeface="Arial"/>
              <a:cs typeface="Arial"/>
              <a:sym typeface="Arial"/>
            </a:endParaRPr>
          </a:p>
          <a:p>
            <a:pPr indent="-180975" lvl="2" marL="676275" marR="0" rtl="0" algn="l">
              <a:lnSpc>
                <a:spcPct val="130000"/>
              </a:lnSpc>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VidyoProxy</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Video Conferencing Terminology – H.264 Codecs</a:t>
            </a:r>
            <a:endParaRPr b="0" i="0" sz="2500" u="none" cap="none" strike="noStrike">
              <a:solidFill>
                <a:schemeClr val="dk1"/>
              </a:solidFill>
              <a:latin typeface="Arial"/>
              <a:ea typeface="Arial"/>
              <a:cs typeface="Arial"/>
              <a:sym typeface="Arial"/>
            </a:endParaRPr>
          </a:p>
        </p:txBody>
      </p:sp>
      <p:sp>
        <p:nvSpPr>
          <p:cNvPr id="143" name="Google Shape;143;p2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Vidyo uses the superior compression method, </a:t>
            </a:r>
            <a:r>
              <a:rPr b="0" i="0" lang="en-US" sz="1600" u="none" cap="none" strike="noStrike">
                <a:solidFill>
                  <a:schemeClr val="dk1"/>
                </a:solidFill>
                <a:latin typeface="Tahoma"/>
                <a:ea typeface="Tahoma"/>
                <a:cs typeface="Tahoma"/>
                <a:sym typeface="Tahoma"/>
              </a:rPr>
              <a:t>H.264/MPEG-4 </a:t>
            </a:r>
            <a:r>
              <a:rPr b="1" i="0" lang="en-US" sz="1600" u="none" cap="none" strike="noStrike">
                <a:solidFill>
                  <a:schemeClr val="dk1"/>
                </a:solidFill>
                <a:latin typeface="Tahoma"/>
                <a:ea typeface="Tahoma"/>
                <a:cs typeface="Tahoma"/>
                <a:sym typeface="Tahoma"/>
              </a:rPr>
              <a:t>SVC</a:t>
            </a:r>
            <a:r>
              <a:rPr b="0" i="0" lang="en-US" sz="1600" u="none" cap="none" strike="noStrike">
                <a:solidFill>
                  <a:schemeClr val="dk1"/>
                </a:solidFill>
                <a:latin typeface="Arial"/>
                <a:ea typeface="Arial"/>
                <a:cs typeface="Arial"/>
                <a:sym typeface="Arial"/>
              </a:rPr>
              <a:t>, to achieve high quality, resilient and natural telepresence experiences over any network</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1" i="0" lang="en-US" sz="1600" u="none" cap="none" strike="noStrike">
                <a:solidFill>
                  <a:schemeClr val="dk1"/>
                </a:solidFill>
                <a:latin typeface="Arial"/>
                <a:ea typeface="Arial"/>
                <a:cs typeface="Arial"/>
                <a:sym typeface="Arial"/>
              </a:rPr>
              <a:t>Video Compression Types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1" i="0" lang="en-US" sz="1600" u="none" cap="none" strike="noStrike">
                <a:solidFill>
                  <a:schemeClr val="dk1"/>
                </a:solidFill>
                <a:latin typeface="Arial"/>
                <a:ea typeface="Arial"/>
                <a:cs typeface="Arial"/>
                <a:sym typeface="Arial"/>
              </a:rPr>
              <a:t>H.264/MPEG-4 AVC (Advanced Video Coding) </a:t>
            </a:r>
            <a:endParaRPr b="1"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Uses a single and less resilient video stream that is sensitive to bandwidth fluctuations and packet loss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1" i="0" lang="en-US" sz="1600" u="none" cap="none" strike="noStrike">
                <a:solidFill>
                  <a:schemeClr val="dk1"/>
                </a:solidFill>
                <a:latin typeface="Arial"/>
                <a:ea typeface="Arial"/>
                <a:cs typeface="Arial"/>
                <a:sym typeface="Arial"/>
              </a:rPr>
              <a:t>H.264/MPEG-4 SVC - Annex G Extension (Scalable Video Coding)</a:t>
            </a: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Uses multiple layers (Vidyo uses up to three) to independently adjusts each layer’s </a:t>
            </a:r>
            <a:r>
              <a:rPr b="1" i="0" lang="en-US" sz="1600" u="none" cap="none" strike="noStrike">
                <a:solidFill>
                  <a:schemeClr val="dk1"/>
                </a:solidFill>
                <a:latin typeface="Arial"/>
                <a:ea typeface="Arial"/>
                <a:cs typeface="Arial"/>
                <a:sym typeface="Arial"/>
              </a:rPr>
              <a:t>frame rate</a:t>
            </a:r>
            <a:r>
              <a:rPr b="0" i="0" lang="en-US" sz="1600" u="none" cap="none" strike="noStrike">
                <a:solidFill>
                  <a:schemeClr val="dk1"/>
                </a:solidFill>
                <a:latin typeface="Arial"/>
                <a:ea typeface="Arial"/>
                <a:cs typeface="Arial"/>
                <a:sym typeface="Arial"/>
              </a:rPr>
              <a:t>, </a:t>
            </a:r>
            <a:r>
              <a:rPr b="1" i="0" lang="en-US" sz="1600" u="none" cap="none" strike="noStrike">
                <a:solidFill>
                  <a:schemeClr val="dk1"/>
                </a:solidFill>
                <a:latin typeface="Arial"/>
                <a:ea typeface="Arial"/>
                <a:cs typeface="Arial"/>
                <a:sym typeface="Arial"/>
              </a:rPr>
              <a:t>quality</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resolution</a:t>
            </a:r>
            <a:r>
              <a:rPr b="0" i="0" lang="en-US" sz="1600" u="none" cap="none" strike="noStrike">
                <a:solidFill>
                  <a:schemeClr val="dk1"/>
                </a:solidFill>
                <a:latin typeface="Arial"/>
                <a:ea typeface="Arial"/>
                <a:cs typeface="Arial"/>
                <a:sym typeface="Arial"/>
              </a:rPr>
              <a:t> in real-time. By monitoring </a:t>
            </a:r>
            <a:r>
              <a:rPr b="1" i="0" lang="en-US" sz="1600" u="none" cap="none" strike="noStrike">
                <a:solidFill>
                  <a:schemeClr val="dk1"/>
                </a:solidFill>
                <a:latin typeface="Arial"/>
                <a:ea typeface="Arial"/>
                <a:cs typeface="Arial"/>
                <a:sym typeface="Arial"/>
              </a:rPr>
              <a:t>bandwidth</a:t>
            </a:r>
            <a:r>
              <a:rPr b="0" i="0" lang="en-US" sz="1600" u="none" cap="none" strike="noStrike">
                <a:solidFill>
                  <a:schemeClr val="dk1"/>
                </a:solidFill>
                <a:latin typeface="Arial"/>
                <a:ea typeface="Arial"/>
                <a:cs typeface="Arial"/>
                <a:sym typeface="Arial"/>
              </a:rPr>
              <a:t> fluctuations/packet loss, </a:t>
            </a:r>
            <a:r>
              <a:rPr b="1" i="0" lang="en-US" sz="1600" u="none" cap="none" strike="noStrike">
                <a:solidFill>
                  <a:schemeClr val="dk1"/>
                </a:solidFill>
                <a:latin typeface="Arial"/>
                <a:ea typeface="Arial"/>
                <a:cs typeface="Arial"/>
                <a:sym typeface="Arial"/>
              </a:rPr>
              <a:t>window size, </a:t>
            </a:r>
            <a:r>
              <a:rPr b="0" i="0" lang="en-US" sz="1600" u="none" cap="none" strike="noStrike">
                <a:solidFill>
                  <a:schemeClr val="dk1"/>
                </a:solidFill>
                <a:latin typeface="Arial"/>
                <a:ea typeface="Arial"/>
                <a:cs typeface="Arial"/>
                <a:sym typeface="Arial"/>
              </a:rPr>
              <a:t>and/or available </a:t>
            </a:r>
            <a:r>
              <a:rPr b="1" i="0" lang="en-US" sz="1600" u="none" cap="none" strike="noStrike">
                <a:solidFill>
                  <a:schemeClr val="dk1"/>
                </a:solidFill>
                <a:latin typeface="Arial"/>
                <a:ea typeface="Arial"/>
                <a:cs typeface="Arial"/>
                <a:sym typeface="Arial"/>
              </a:rPr>
              <a:t>CPU </a:t>
            </a:r>
            <a:r>
              <a:rPr b="0" i="0" lang="en-US" sz="1600" u="none" cap="none" strike="noStrike">
                <a:solidFill>
                  <a:schemeClr val="dk1"/>
                </a:solidFill>
                <a:latin typeface="Arial"/>
                <a:ea typeface="Arial"/>
                <a:cs typeface="Arial"/>
                <a:sym typeface="Arial"/>
              </a:rPr>
              <a:t>resources by the client</a:t>
            </a:r>
            <a:endParaRPr b="1" i="0" sz="16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grpSp>
        <p:nvGrpSpPr>
          <p:cNvPr id="149" name="Google Shape;149;p24"/>
          <p:cNvGrpSpPr/>
          <p:nvPr/>
        </p:nvGrpSpPr>
        <p:grpSpPr>
          <a:xfrm>
            <a:off x="0" y="2730057"/>
            <a:ext cx="7754938" cy="2000250"/>
            <a:chOff x="96" y="2112"/>
            <a:chExt cx="4800" cy="1680"/>
          </a:xfrm>
        </p:grpSpPr>
        <p:sp>
          <p:nvSpPr>
            <p:cNvPr id="150" name="Google Shape;150;p24"/>
            <p:cNvSpPr/>
            <p:nvPr/>
          </p:nvSpPr>
          <p:spPr>
            <a:xfrm>
              <a:off x="96" y="2112"/>
              <a:ext cx="4800" cy="1680"/>
            </a:xfrm>
            <a:prstGeom prst="homePlate">
              <a:avLst>
                <a:gd fmla="val 8439" name="adj"/>
              </a:avLst>
            </a:pr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51" name="Google Shape;151;p24"/>
            <p:cNvSpPr txBox="1"/>
            <p:nvPr/>
          </p:nvSpPr>
          <p:spPr>
            <a:xfrm>
              <a:off x="111" y="2846"/>
              <a:ext cx="1106" cy="2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Enhancement Layer</a:t>
              </a:r>
              <a:endParaRPr/>
            </a:p>
          </p:txBody>
        </p:sp>
      </p:grpSp>
      <p:grpSp>
        <p:nvGrpSpPr>
          <p:cNvPr id="152" name="Google Shape;152;p24"/>
          <p:cNvGrpSpPr/>
          <p:nvPr/>
        </p:nvGrpSpPr>
        <p:grpSpPr>
          <a:xfrm>
            <a:off x="-2591" y="3930207"/>
            <a:ext cx="7602538" cy="1071563"/>
            <a:chOff x="96" y="3120"/>
            <a:chExt cx="4704" cy="900"/>
          </a:xfrm>
        </p:grpSpPr>
        <p:sp>
          <p:nvSpPr>
            <p:cNvPr id="153" name="Google Shape;153;p24"/>
            <p:cNvSpPr/>
            <p:nvPr/>
          </p:nvSpPr>
          <p:spPr>
            <a:xfrm>
              <a:off x="96" y="3120"/>
              <a:ext cx="4704" cy="672"/>
            </a:xfrm>
            <a:prstGeom prst="homePlate">
              <a:avLst>
                <a:gd fmla="val 8782" name="adj"/>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54" name="Google Shape;154;p24"/>
            <p:cNvSpPr txBox="1"/>
            <p:nvPr/>
          </p:nvSpPr>
          <p:spPr>
            <a:xfrm>
              <a:off x="126" y="3761"/>
              <a:ext cx="675" cy="2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Base Layer</a:t>
              </a:r>
              <a:endParaRPr/>
            </a:p>
          </p:txBody>
        </p:sp>
      </p:grpSp>
      <p:sp>
        <p:nvSpPr>
          <p:cNvPr id="155" name="Google Shape;155;p24"/>
          <p:cNvSpPr/>
          <p:nvPr/>
        </p:nvSpPr>
        <p:spPr>
          <a:xfrm>
            <a:off x="1" y="1472757"/>
            <a:ext cx="7459663" cy="685800"/>
          </a:xfrm>
          <a:prstGeom prst="homePlate">
            <a:avLst>
              <a:gd fmla="val 23643" name="adj"/>
            </a:avLst>
          </a:prstGeom>
          <a:solidFill>
            <a:srgbClr val="008D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pic>
        <p:nvPicPr>
          <p:cNvPr descr="Errors_f3" id="156" name="Google Shape;156;p24"/>
          <p:cNvPicPr preferRelativeResize="0"/>
          <p:nvPr/>
        </p:nvPicPr>
        <p:blipFill rotWithShape="1">
          <a:blip r:embed="rId3">
            <a:alphaModFix/>
          </a:blip>
          <a:srcRect b="0" l="0" r="0" t="0"/>
          <a:stretch/>
        </p:blipFill>
        <p:spPr>
          <a:xfrm>
            <a:off x="2659063" y="1529907"/>
            <a:ext cx="914400" cy="560785"/>
          </a:xfrm>
          <a:prstGeom prst="rect">
            <a:avLst/>
          </a:prstGeom>
          <a:noFill/>
          <a:ln>
            <a:noFill/>
          </a:ln>
        </p:spPr>
      </p:pic>
      <p:pic>
        <p:nvPicPr>
          <p:cNvPr descr="Errors_f6" id="157" name="Google Shape;157;p24"/>
          <p:cNvPicPr preferRelativeResize="0"/>
          <p:nvPr/>
        </p:nvPicPr>
        <p:blipFill rotWithShape="1">
          <a:blip r:embed="rId4">
            <a:alphaModFix/>
          </a:blip>
          <a:srcRect b="0" l="0" r="0" t="0"/>
          <a:stretch/>
        </p:blipFill>
        <p:spPr>
          <a:xfrm>
            <a:off x="6318250" y="1529907"/>
            <a:ext cx="914400" cy="560785"/>
          </a:xfrm>
          <a:prstGeom prst="rect">
            <a:avLst/>
          </a:prstGeom>
          <a:noFill/>
          <a:ln>
            <a:noFill/>
          </a:ln>
        </p:spPr>
      </p:pic>
      <p:pic>
        <p:nvPicPr>
          <p:cNvPr descr="Errors_f1" id="158" name="Google Shape;158;p24"/>
          <p:cNvPicPr preferRelativeResize="0"/>
          <p:nvPr/>
        </p:nvPicPr>
        <p:blipFill rotWithShape="1">
          <a:blip r:embed="rId5">
            <a:alphaModFix/>
          </a:blip>
          <a:srcRect b="0" l="0" r="0" t="0"/>
          <a:stretch/>
        </p:blipFill>
        <p:spPr>
          <a:xfrm>
            <a:off x="220663" y="1529907"/>
            <a:ext cx="914400" cy="560785"/>
          </a:xfrm>
          <a:prstGeom prst="rect">
            <a:avLst/>
          </a:prstGeom>
          <a:noFill/>
          <a:ln>
            <a:noFill/>
          </a:ln>
          <a:effectLst>
            <a:outerShdw blurRad="50800" rotWithShape="0" algn="tl" dir="2700000" dist="38100">
              <a:srgbClr val="000000">
                <a:alpha val="40000"/>
              </a:srgbClr>
            </a:outerShdw>
          </a:effectLst>
        </p:spPr>
      </p:pic>
      <p:pic>
        <p:nvPicPr>
          <p:cNvPr descr="Errors_f2" id="159" name="Google Shape;159;p24"/>
          <p:cNvPicPr preferRelativeResize="0"/>
          <p:nvPr/>
        </p:nvPicPr>
        <p:blipFill rotWithShape="1">
          <a:blip r:embed="rId6">
            <a:alphaModFix/>
          </a:blip>
          <a:srcRect b="0" l="0" r="0" t="0"/>
          <a:stretch/>
        </p:blipFill>
        <p:spPr>
          <a:xfrm>
            <a:off x="1439863" y="1529907"/>
            <a:ext cx="914400" cy="560785"/>
          </a:xfrm>
          <a:prstGeom prst="rect">
            <a:avLst/>
          </a:prstGeom>
          <a:noFill/>
          <a:ln>
            <a:noFill/>
          </a:ln>
          <a:effectLst>
            <a:outerShdw blurRad="50800" rotWithShape="0" algn="tl" dir="2700000" dist="38100">
              <a:srgbClr val="000000">
                <a:alpha val="40000"/>
              </a:srgbClr>
            </a:outerShdw>
          </a:effectLst>
        </p:spPr>
      </p:pic>
      <p:pic>
        <p:nvPicPr>
          <p:cNvPr descr="Errors_f3" id="160" name="Google Shape;160;p24"/>
          <p:cNvPicPr preferRelativeResize="0"/>
          <p:nvPr/>
        </p:nvPicPr>
        <p:blipFill rotWithShape="1">
          <a:blip r:embed="rId7">
            <a:alphaModFix/>
          </a:blip>
          <a:srcRect b="0" l="0" r="0" t="0"/>
          <a:stretch/>
        </p:blipFill>
        <p:spPr>
          <a:xfrm>
            <a:off x="2659063" y="1529907"/>
            <a:ext cx="914400" cy="560785"/>
          </a:xfrm>
          <a:prstGeom prst="rect">
            <a:avLst/>
          </a:prstGeom>
          <a:noFill/>
          <a:ln>
            <a:noFill/>
          </a:ln>
          <a:effectLst>
            <a:outerShdw blurRad="50800" rotWithShape="0" algn="tl" dir="2700000" dist="38100">
              <a:srgbClr val="000000">
                <a:alpha val="40000"/>
              </a:srgbClr>
            </a:outerShdw>
          </a:effectLst>
        </p:spPr>
      </p:pic>
      <p:pic>
        <p:nvPicPr>
          <p:cNvPr descr="Errors_f4" id="161" name="Google Shape;161;p24"/>
          <p:cNvPicPr preferRelativeResize="0"/>
          <p:nvPr/>
        </p:nvPicPr>
        <p:blipFill rotWithShape="1">
          <a:blip r:embed="rId8">
            <a:alphaModFix/>
          </a:blip>
          <a:srcRect b="0" l="0" r="0" t="0"/>
          <a:stretch/>
        </p:blipFill>
        <p:spPr>
          <a:xfrm>
            <a:off x="3878263" y="1540623"/>
            <a:ext cx="914400" cy="560784"/>
          </a:xfrm>
          <a:prstGeom prst="rect">
            <a:avLst/>
          </a:prstGeom>
          <a:noFill/>
          <a:ln>
            <a:noFill/>
          </a:ln>
          <a:effectLst>
            <a:outerShdw blurRad="50800" rotWithShape="0" algn="tl" dir="2700000" dist="38100">
              <a:srgbClr val="000000">
                <a:alpha val="40000"/>
              </a:srgbClr>
            </a:outerShdw>
          </a:effectLst>
        </p:spPr>
      </p:pic>
      <p:pic>
        <p:nvPicPr>
          <p:cNvPr descr="Errors_f5" id="162" name="Google Shape;162;p24"/>
          <p:cNvPicPr preferRelativeResize="0"/>
          <p:nvPr/>
        </p:nvPicPr>
        <p:blipFill rotWithShape="1">
          <a:blip r:embed="rId9">
            <a:alphaModFix/>
          </a:blip>
          <a:srcRect b="0" l="0" r="0" t="0"/>
          <a:stretch/>
        </p:blipFill>
        <p:spPr>
          <a:xfrm>
            <a:off x="5097463" y="1540623"/>
            <a:ext cx="914400" cy="560784"/>
          </a:xfrm>
          <a:prstGeom prst="rect">
            <a:avLst/>
          </a:prstGeom>
          <a:noFill/>
          <a:ln>
            <a:noFill/>
          </a:ln>
        </p:spPr>
      </p:pic>
      <p:pic>
        <p:nvPicPr>
          <p:cNvPr descr="Errors_f6" id="163" name="Google Shape;163;p24"/>
          <p:cNvPicPr preferRelativeResize="0"/>
          <p:nvPr/>
        </p:nvPicPr>
        <p:blipFill rotWithShape="1">
          <a:blip r:embed="rId10">
            <a:alphaModFix/>
          </a:blip>
          <a:srcRect b="0" l="0" r="0" t="0"/>
          <a:stretch/>
        </p:blipFill>
        <p:spPr>
          <a:xfrm>
            <a:off x="6316664" y="1529907"/>
            <a:ext cx="915987" cy="561975"/>
          </a:xfrm>
          <a:prstGeom prst="rect">
            <a:avLst/>
          </a:prstGeom>
          <a:noFill/>
          <a:ln>
            <a:noFill/>
          </a:ln>
          <a:effectLst>
            <a:outerShdw blurRad="50800" rotWithShape="0" algn="tl" dir="2700000" dist="38100">
              <a:srgbClr val="000000">
                <a:alpha val="40000"/>
              </a:srgbClr>
            </a:outerShdw>
          </a:effectLst>
        </p:spPr>
      </p:pic>
      <p:pic>
        <p:nvPicPr>
          <p:cNvPr descr="Errors_f5" id="164" name="Google Shape;164;p24"/>
          <p:cNvPicPr preferRelativeResize="0"/>
          <p:nvPr/>
        </p:nvPicPr>
        <p:blipFill rotWithShape="1">
          <a:blip r:embed="rId11">
            <a:alphaModFix/>
          </a:blip>
          <a:srcRect b="0" l="0" r="0" t="0"/>
          <a:stretch/>
        </p:blipFill>
        <p:spPr>
          <a:xfrm>
            <a:off x="5097463" y="1529907"/>
            <a:ext cx="914400" cy="561975"/>
          </a:xfrm>
          <a:prstGeom prst="rect">
            <a:avLst/>
          </a:prstGeom>
          <a:noFill/>
          <a:ln>
            <a:noFill/>
          </a:ln>
          <a:effectLst>
            <a:outerShdw blurRad="50800" rotWithShape="0" algn="tl" dir="2700000" dist="38100">
              <a:srgbClr val="000000">
                <a:alpha val="40000"/>
              </a:srgbClr>
            </a:outerShdw>
          </a:effectLst>
        </p:spPr>
      </p:pic>
      <p:sp>
        <p:nvSpPr>
          <p:cNvPr id="165" name="Google Shape;165;p24"/>
          <p:cNvSpPr/>
          <p:nvPr/>
        </p:nvSpPr>
        <p:spPr>
          <a:xfrm>
            <a:off x="1135063" y="1701357"/>
            <a:ext cx="228600" cy="285750"/>
          </a:xfrm>
          <a:prstGeom prst="righ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66" name="Google Shape;166;p24"/>
          <p:cNvSpPr/>
          <p:nvPr/>
        </p:nvSpPr>
        <p:spPr>
          <a:xfrm>
            <a:off x="2354263" y="1701357"/>
            <a:ext cx="228600" cy="285750"/>
          </a:xfrm>
          <a:prstGeom prst="righ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67" name="Google Shape;167;p24"/>
          <p:cNvSpPr/>
          <p:nvPr/>
        </p:nvSpPr>
        <p:spPr>
          <a:xfrm>
            <a:off x="3573463" y="1701357"/>
            <a:ext cx="228600" cy="285750"/>
          </a:xfrm>
          <a:prstGeom prst="righ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68" name="Google Shape;168;p24"/>
          <p:cNvSpPr/>
          <p:nvPr/>
        </p:nvSpPr>
        <p:spPr>
          <a:xfrm>
            <a:off x="4792663" y="1701357"/>
            <a:ext cx="228600" cy="285750"/>
          </a:xfrm>
          <a:prstGeom prst="righ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69" name="Google Shape;169;p24"/>
          <p:cNvSpPr/>
          <p:nvPr/>
        </p:nvSpPr>
        <p:spPr>
          <a:xfrm>
            <a:off x="6011863" y="1701357"/>
            <a:ext cx="228600" cy="285750"/>
          </a:xfrm>
          <a:prstGeom prst="righ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nvGrpSpPr>
          <p:cNvPr id="170" name="Google Shape;170;p24"/>
          <p:cNvGrpSpPr/>
          <p:nvPr/>
        </p:nvGrpSpPr>
        <p:grpSpPr>
          <a:xfrm>
            <a:off x="1272299" y="1435902"/>
            <a:ext cx="1181947" cy="797613"/>
            <a:chOff x="806" y="1025"/>
            <a:chExt cx="745" cy="670"/>
          </a:xfrm>
        </p:grpSpPr>
        <p:sp>
          <p:nvSpPr>
            <p:cNvPr id="171" name="Google Shape;171;p24"/>
            <p:cNvSpPr/>
            <p:nvPr/>
          </p:nvSpPr>
          <p:spPr>
            <a:xfrm rot="-2945137">
              <a:off x="1140" y="899"/>
              <a:ext cx="64"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2" name="Google Shape;172;p24"/>
            <p:cNvSpPr/>
            <p:nvPr/>
          </p:nvSpPr>
          <p:spPr>
            <a:xfrm rot="2817836">
              <a:off x="1163" y="904"/>
              <a:ext cx="65"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73" name="Google Shape;173;p24"/>
          <p:cNvGrpSpPr/>
          <p:nvPr/>
        </p:nvGrpSpPr>
        <p:grpSpPr>
          <a:xfrm>
            <a:off x="3717049" y="1403749"/>
            <a:ext cx="1181947" cy="797623"/>
            <a:chOff x="806" y="1025"/>
            <a:chExt cx="745" cy="670"/>
          </a:xfrm>
        </p:grpSpPr>
        <p:sp>
          <p:nvSpPr>
            <p:cNvPr id="174" name="Google Shape;174;p24"/>
            <p:cNvSpPr/>
            <p:nvPr/>
          </p:nvSpPr>
          <p:spPr>
            <a:xfrm rot="-2945137">
              <a:off x="1140" y="899"/>
              <a:ext cx="64"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75" name="Google Shape;175;p24"/>
            <p:cNvSpPr/>
            <p:nvPr/>
          </p:nvSpPr>
          <p:spPr>
            <a:xfrm rot="2817836">
              <a:off x="1163" y="904"/>
              <a:ext cx="65"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pic>
        <p:nvPicPr>
          <p:cNvPr descr="Errors_f1" id="176" name="Google Shape;176;p24"/>
          <p:cNvPicPr preferRelativeResize="0"/>
          <p:nvPr/>
        </p:nvPicPr>
        <p:blipFill rotWithShape="1">
          <a:blip r:embed="rId5">
            <a:alphaModFix/>
          </a:blip>
          <a:srcRect b="0" l="0" r="0" t="0"/>
          <a:stretch/>
        </p:blipFill>
        <p:spPr>
          <a:xfrm>
            <a:off x="211138" y="3987357"/>
            <a:ext cx="914400" cy="560785"/>
          </a:xfrm>
          <a:prstGeom prst="rect">
            <a:avLst/>
          </a:prstGeom>
          <a:noFill/>
          <a:ln>
            <a:noFill/>
          </a:ln>
          <a:effectLst>
            <a:outerShdw blurRad="50800" rotWithShape="0" algn="tl" dir="2700000" dist="38100">
              <a:srgbClr val="000000">
                <a:alpha val="40000"/>
              </a:srgbClr>
            </a:outerShdw>
          </a:effectLst>
        </p:spPr>
      </p:pic>
      <p:pic>
        <p:nvPicPr>
          <p:cNvPr descr="Errors_f3" id="177" name="Google Shape;177;p24"/>
          <p:cNvPicPr preferRelativeResize="0"/>
          <p:nvPr/>
        </p:nvPicPr>
        <p:blipFill rotWithShape="1">
          <a:blip r:embed="rId7">
            <a:alphaModFix/>
          </a:blip>
          <a:srcRect b="0" l="0" r="0" t="0"/>
          <a:stretch/>
        </p:blipFill>
        <p:spPr>
          <a:xfrm>
            <a:off x="2344738" y="3987357"/>
            <a:ext cx="914400" cy="560785"/>
          </a:xfrm>
          <a:prstGeom prst="rect">
            <a:avLst/>
          </a:prstGeom>
          <a:noFill/>
          <a:ln>
            <a:noFill/>
          </a:ln>
          <a:effectLst>
            <a:outerShdw blurRad="50800" rotWithShape="0" algn="tl" dir="2700000" dist="38100">
              <a:srgbClr val="000000">
                <a:alpha val="40000"/>
              </a:srgbClr>
            </a:outerShdw>
          </a:effectLst>
        </p:spPr>
      </p:pic>
      <p:pic>
        <p:nvPicPr>
          <p:cNvPr descr="Errors_f6" id="178" name="Google Shape;178;p24"/>
          <p:cNvPicPr preferRelativeResize="0"/>
          <p:nvPr/>
        </p:nvPicPr>
        <p:blipFill rotWithShape="1">
          <a:blip r:embed="rId10">
            <a:alphaModFix/>
          </a:blip>
          <a:srcRect b="0" l="0" r="0" t="0"/>
          <a:stretch/>
        </p:blipFill>
        <p:spPr>
          <a:xfrm>
            <a:off x="6535739" y="3987357"/>
            <a:ext cx="915987" cy="561975"/>
          </a:xfrm>
          <a:prstGeom prst="rect">
            <a:avLst/>
          </a:prstGeom>
          <a:noFill/>
          <a:ln>
            <a:noFill/>
          </a:ln>
          <a:effectLst>
            <a:outerShdw blurRad="50800" rotWithShape="0" algn="tl" dir="2700000" dist="38100">
              <a:srgbClr val="000000">
                <a:alpha val="40000"/>
              </a:srgbClr>
            </a:outerShdw>
          </a:effectLst>
        </p:spPr>
      </p:pic>
      <p:pic>
        <p:nvPicPr>
          <p:cNvPr descr="Errors_f5" id="179" name="Google Shape;179;p24"/>
          <p:cNvPicPr preferRelativeResize="0"/>
          <p:nvPr/>
        </p:nvPicPr>
        <p:blipFill rotWithShape="1">
          <a:blip r:embed="rId11">
            <a:alphaModFix/>
          </a:blip>
          <a:srcRect b="0" l="0" r="0" t="0"/>
          <a:stretch/>
        </p:blipFill>
        <p:spPr>
          <a:xfrm>
            <a:off x="4554538" y="3996882"/>
            <a:ext cx="914400" cy="561975"/>
          </a:xfrm>
          <a:prstGeom prst="rect">
            <a:avLst/>
          </a:prstGeom>
          <a:noFill/>
          <a:ln>
            <a:noFill/>
          </a:ln>
          <a:effectLst>
            <a:outerShdw blurRad="50800" rotWithShape="0" algn="tl" dir="2700000" dist="38100">
              <a:srgbClr val="000000">
                <a:alpha val="40000"/>
              </a:srgbClr>
            </a:outerShdw>
          </a:effectLst>
        </p:spPr>
      </p:pic>
      <p:pic>
        <p:nvPicPr>
          <p:cNvPr descr="Errors_f2" id="180" name="Google Shape;180;p24"/>
          <p:cNvPicPr preferRelativeResize="0"/>
          <p:nvPr/>
        </p:nvPicPr>
        <p:blipFill rotWithShape="1">
          <a:blip r:embed="rId6">
            <a:alphaModFix/>
          </a:blip>
          <a:srcRect b="0" l="0" r="0" t="0"/>
          <a:stretch/>
        </p:blipFill>
        <p:spPr>
          <a:xfrm>
            <a:off x="592138" y="2787207"/>
            <a:ext cx="914400" cy="560785"/>
          </a:xfrm>
          <a:prstGeom prst="rect">
            <a:avLst/>
          </a:prstGeom>
          <a:noFill/>
          <a:ln>
            <a:noFill/>
          </a:ln>
          <a:effectLst>
            <a:outerShdw blurRad="50800" rotWithShape="0" algn="tl" dir="2700000" dist="38100">
              <a:srgbClr val="000000">
                <a:alpha val="40000"/>
              </a:srgbClr>
            </a:outerShdw>
          </a:effectLst>
        </p:spPr>
      </p:pic>
      <p:pic>
        <p:nvPicPr>
          <p:cNvPr descr="Errors_f3" id="181" name="Google Shape;181;p24"/>
          <p:cNvPicPr preferRelativeResize="0"/>
          <p:nvPr/>
        </p:nvPicPr>
        <p:blipFill rotWithShape="1">
          <a:blip r:embed="rId7">
            <a:alphaModFix/>
          </a:blip>
          <a:srcRect b="0" l="0" r="0" t="0"/>
          <a:stretch/>
        </p:blipFill>
        <p:spPr>
          <a:xfrm>
            <a:off x="1811338" y="3176542"/>
            <a:ext cx="914400" cy="560784"/>
          </a:xfrm>
          <a:prstGeom prst="rect">
            <a:avLst/>
          </a:prstGeom>
          <a:noFill/>
          <a:ln>
            <a:noFill/>
          </a:ln>
          <a:effectLst>
            <a:outerShdw blurRad="50800" rotWithShape="0" algn="tl" dir="2700000" dist="38100">
              <a:srgbClr val="000000">
                <a:alpha val="40000"/>
              </a:srgbClr>
            </a:outerShdw>
          </a:effectLst>
        </p:spPr>
      </p:pic>
      <p:pic>
        <p:nvPicPr>
          <p:cNvPr descr="Errors_f4" id="182" name="Google Shape;182;p24"/>
          <p:cNvPicPr preferRelativeResize="0"/>
          <p:nvPr/>
        </p:nvPicPr>
        <p:blipFill rotWithShape="1">
          <a:blip r:embed="rId8">
            <a:alphaModFix/>
          </a:blip>
          <a:srcRect b="0" l="0" r="0" t="0"/>
          <a:stretch/>
        </p:blipFill>
        <p:spPr>
          <a:xfrm>
            <a:off x="2954338" y="2833642"/>
            <a:ext cx="914400" cy="560784"/>
          </a:xfrm>
          <a:prstGeom prst="rect">
            <a:avLst/>
          </a:prstGeom>
          <a:noFill/>
          <a:ln>
            <a:noFill/>
          </a:ln>
          <a:effectLst>
            <a:outerShdw blurRad="50800" rotWithShape="0" algn="tl" dir="2700000" dist="38100">
              <a:srgbClr val="000000">
                <a:alpha val="40000"/>
              </a:srgbClr>
            </a:outerShdw>
          </a:effectLst>
        </p:spPr>
      </p:pic>
      <p:pic>
        <p:nvPicPr>
          <p:cNvPr descr="Errors_f6" id="183" name="Google Shape;183;p24"/>
          <p:cNvPicPr preferRelativeResize="0"/>
          <p:nvPr/>
        </p:nvPicPr>
        <p:blipFill rotWithShape="1">
          <a:blip r:embed="rId10">
            <a:alphaModFix/>
          </a:blip>
          <a:srcRect b="0" l="0" r="0" t="0"/>
          <a:stretch/>
        </p:blipFill>
        <p:spPr>
          <a:xfrm>
            <a:off x="5324475" y="2844357"/>
            <a:ext cx="915988" cy="561975"/>
          </a:xfrm>
          <a:prstGeom prst="rect">
            <a:avLst/>
          </a:prstGeom>
          <a:noFill/>
          <a:ln>
            <a:noFill/>
          </a:ln>
          <a:effectLst>
            <a:outerShdw blurRad="50800" rotWithShape="0" algn="tl" dir="2700000" dist="38100">
              <a:srgbClr val="000000">
                <a:alpha val="40000"/>
              </a:srgbClr>
            </a:outerShdw>
          </a:effectLst>
        </p:spPr>
      </p:pic>
      <p:pic>
        <p:nvPicPr>
          <p:cNvPr descr="Errors_f6" id="184" name="Google Shape;184;p24"/>
          <p:cNvPicPr preferRelativeResize="0"/>
          <p:nvPr/>
        </p:nvPicPr>
        <p:blipFill rotWithShape="1">
          <a:blip r:embed="rId10">
            <a:alphaModFix/>
          </a:blip>
          <a:srcRect b="0" l="0" r="0" t="0"/>
          <a:stretch/>
        </p:blipFill>
        <p:spPr>
          <a:xfrm>
            <a:off x="6383338" y="3233692"/>
            <a:ext cx="915987" cy="561975"/>
          </a:xfrm>
          <a:prstGeom prst="rect">
            <a:avLst/>
          </a:prstGeom>
          <a:noFill/>
          <a:ln>
            <a:noFill/>
          </a:ln>
          <a:effectLst>
            <a:outerShdw blurRad="50800" rotWithShape="0" algn="tl" dir="2700000" dist="38100">
              <a:srgbClr val="000000">
                <a:alpha val="40000"/>
              </a:srgbClr>
            </a:outerShdw>
          </a:effectLst>
        </p:spPr>
      </p:pic>
      <p:pic>
        <p:nvPicPr>
          <p:cNvPr descr="Errors_f5s" id="185" name="Google Shape;185;p24"/>
          <p:cNvPicPr preferRelativeResize="0"/>
          <p:nvPr/>
        </p:nvPicPr>
        <p:blipFill rotWithShape="1">
          <a:blip r:embed="rId12">
            <a:alphaModFix/>
          </a:blip>
          <a:srcRect b="0" l="0" r="0" t="0"/>
          <a:stretch/>
        </p:blipFill>
        <p:spPr>
          <a:xfrm>
            <a:off x="4097338" y="3187257"/>
            <a:ext cx="914400" cy="571500"/>
          </a:xfrm>
          <a:prstGeom prst="rect">
            <a:avLst/>
          </a:prstGeom>
          <a:noFill/>
          <a:ln>
            <a:noFill/>
          </a:ln>
          <a:effectLst>
            <a:outerShdw blurRad="50800" rotWithShape="0" algn="tl" dir="2700000" dist="38100">
              <a:srgbClr val="000000">
                <a:alpha val="40000"/>
              </a:srgbClr>
            </a:outerShdw>
          </a:effectLst>
        </p:spPr>
      </p:pic>
      <p:grpSp>
        <p:nvGrpSpPr>
          <p:cNvPr id="186" name="Google Shape;186;p24"/>
          <p:cNvGrpSpPr/>
          <p:nvPr/>
        </p:nvGrpSpPr>
        <p:grpSpPr>
          <a:xfrm>
            <a:off x="1688224" y="3061099"/>
            <a:ext cx="1181947" cy="797623"/>
            <a:chOff x="806" y="1025"/>
            <a:chExt cx="745" cy="670"/>
          </a:xfrm>
        </p:grpSpPr>
        <p:sp>
          <p:nvSpPr>
            <p:cNvPr id="187" name="Google Shape;187;p24"/>
            <p:cNvSpPr/>
            <p:nvPr/>
          </p:nvSpPr>
          <p:spPr>
            <a:xfrm rot="-2945137">
              <a:off x="1140" y="899"/>
              <a:ext cx="64"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8" name="Google Shape;188;p24"/>
            <p:cNvSpPr/>
            <p:nvPr/>
          </p:nvSpPr>
          <p:spPr>
            <a:xfrm rot="2817836">
              <a:off x="1163" y="904"/>
              <a:ext cx="65"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89" name="Google Shape;189;p24"/>
          <p:cNvGrpSpPr/>
          <p:nvPr/>
        </p:nvGrpSpPr>
        <p:grpSpPr>
          <a:xfrm>
            <a:off x="3936124" y="3093252"/>
            <a:ext cx="1181947" cy="797613"/>
            <a:chOff x="806" y="1025"/>
            <a:chExt cx="745" cy="670"/>
          </a:xfrm>
        </p:grpSpPr>
        <p:sp>
          <p:nvSpPr>
            <p:cNvPr id="190" name="Google Shape;190;p24"/>
            <p:cNvSpPr/>
            <p:nvPr/>
          </p:nvSpPr>
          <p:spPr>
            <a:xfrm rot="-2945137">
              <a:off x="1140" y="899"/>
              <a:ext cx="64"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91" name="Google Shape;191;p24"/>
            <p:cNvSpPr/>
            <p:nvPr/>
          </p:nvSpPr>
          <p:spPr>
            <a:xfrm rot="2817836">
              <a:off x="1163" y="904"/>
              <a:ext cx="65" cy="912"/>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192" name="Google Shape;192;p24"/>
          <p:cNvGrpSpPr/>
          <p:nvPr/>
        </p:nvGrpSpPr>
        <p:grpSpPr>
          <a:xfrm>
            <a:off x="6240463" y="1094062"/>
            <a:ext cx="2684462" cy="1814588"/>
            <a:chOff x="4080" y="768"/>
            <a:chExt cx="1584" cy="1296"/>
          </a:xfrm>
        </p:grpSpPr>
        <p:pic>
          <p:nvPicPr>
            <p:cNvPr descr="Errors_result" id="193" name="Google Shape;193;p24"/>
            <p:cNvPicPr preferRelativeResize="0"/>
            <p:nvPr/>
          </p:nvPicPr>
          <p:blipFill rotWithShape="1">
            <a:blip r:embed="rId13">
              <a:alphaModFix/>
            </a:blip>
            <a:srcRect b="0" l="0" r="0" t="0"/>
            <a:stretch/>
          </p:blipFill>
          <p:spPr>
            <a:xfrm>
              <a:off x="4080" y="768"/>
              <a:ext cx="1584" cy="1296"/>
            </a:xfrm>
            <a:prstGeom prst="rect">
              <a:avLst/>
            </a:prstGeom>
            <a:noFill/>
            <a:ln cap="flat" cmpd="sng" w="9525">
              <a:solidFill>
                <a:schemeClr val="dk1"/>
              </a:solidFill>
              <a:prstDash val="solid"/>
              <a:miter lim="800000"/>
              <a:headEnd len="sm" w="sm" type="none"/>
              <a:tailEnd len="sm" w="sm" type="none"/>
            </a:ln>
          </p:spPr>
        </p:pic>
        <p:sp>
          <p:nvSpPr>
            <p:cNvPr id="194" name="Google Shape;194;p24"/>
            <p:cNvSpPr txBox="1"/>
            <p:nvPr/>
          </p:nvSpPr>
          <p:spPr>
            <a:xfrm>
              <a:off x="4401" y="768"/>
              <a:ext cx="943" cy="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Significant Impact</a:t>
              </a:r>
              <a:endParaRPr/>
            </a:p>
          </p:txBody>
        </p:sp>
      </p:grpSp>
      <p:sp>
        <p:nvSpPr>
          <p:cNvPr id="195" name="Google Shape;195;p24"/>
          <p:cNvSpPr txBox="1"/>
          <p:nvPr/>
        </p:nvSpPr>
        <p:spPr>
          <a:xfrm>
            <a:off x="2657476" y="1094063"/>
            <a:ext cx="168398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Narrow"/>
                <a:ea typeface="Arial Narrow"/>
                <a:cs typeface="Arial Narrow"/>
                <a:sym typeface="Arial Narrow"/>
              </a:rPr>
              <a:t>Single Layer (AVC)</a:t>
            </a:r>
            <a:endParaRPr b="1" sz="1600">
              <a:solidFill>
                <a:schemeClr val="dk1"/>
              </a:solidFill>
              <a:latin typeface="Arial Narrow"/>
              <a:ea typeface="Arial Narrow"/>
              <a:cs typeface="Arial Narrow"/>
              <a:sym typeface="Arial Narrow"/>
            </a:endParaRPr>
          </a:p>
        </p:txBody>
      </p:sp>
      <p:sp>
        <p:nvSpPr>
          <p:cNvPr id="196" name="Google Shape;196;p24"/>
          <p:cNvSpPr txBox="1"/>
          <p:nvPr/>
        </p:nvSpPr>
        <p:spPr>
          <a:xfrm>
            <a:off x="2725738" y="2362644"/>
            <a:ext cx="1527982"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Narrow"/>
                <a:ea typeface="Arial Narrow"/>
                <a:cs typeface="Arial Narrow"/>
                <a:sym typeface="Arial Narrow"/>
              </a:rPr>
              <a:t>Multi-layer (SVC)</a:t>
            </a:r>
            <a:endParaRPr b="1" sz="1600">
              <a:solidFill>
                <a:schemeClr val="dk1"/>
              </a:solidFill>
              <a:latin typeface="Arial Narrow"/>
              <a:ea typeface="Arial Narrow"/>
              <a:cs typeface="Arial Narrow"/>
              <a:sym typeface="Arial Narrow"/>
            </a:endParaRPr>
          </a:p>
        </p:txBody>
      </p:sp>
      <p:grpSp>
        <p:nvGrpSpPr>
          <p:cNvPr id="197" name="Google Shape;197;p24"/>
          <p:cNvGrpSpPr/>
          <p:nvPr/>
        </p:nvGrpSpPr>
        <p:grpSpPr>
          <a:xfrm>
            <a:off x="6240463" y="2915795"/>
            <a:ext cx="2684462" cy="1820466"/>
            <a:chOff x="4080" y="2304"/>
            <a:chExt cx="1584" cy="1296"/>
          </a:xfrm>
        </p:grpSpPr>
        <p:pic>
          <p:nvPicPr>
            <p:cNvPr descr="Errors_scale_result" id="198" name="Google Shape;198;p24"/>
            <p:cNvPicPr preferRelativeResize="0"/>
            <p:nvPr/>
          </p:nvPicPr>
          <p:blipFill rotWithShape="1">
            <a:blip r:embed="rId14">
              <a:alphaModFix/>
            </a:blip>
            <a:srcRect b="0" l="0" r="0" t="0"/>
            <a:stretch/>
          </p:blipFill>
          <p:spPr>
            <a:xfrm>
              <a:off x="4080" y="2304"/>
              <a:ext cx="1584" cy="1296"/>
            </a:xfrm>
            <a:prstGeom prst="rect">
              <a:avLst/>
            </a:prstGeom>
            <a:noFill/>
            <a:ln cap="flat" cmpd="sng" w="9525">
              <a:solidFill>
                <a:schemeClr val="dk1"/>
              </a:solidFill>
              <a:prstDash val="solid"/>
              <a:miter lim="800000"/>
              <a:headEnd len="sm" w="sm" type="none"/>
              <a:tailEnd len="sm" w="sm" type="none"/>
            </a:ln>
          </p:spPr>
        </p:pic>
        <p:sp>
          <p:nvSpPr>
            <p:cNvPr id="199" name="Google Shape;199;p24"/>
            <p:cNvSpPr txBox="1"/>
            <p:nvPr/>
          </p:nvSpPr>
          <p:spPr>
            <a:xfrm>
              <a:off x="4368" y="2309"/>
              <a:ext cx="1007" cy="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Minor or No Impact</a:t>
              </a:r>
              <a:endParaRPr/>
            </a:p>
          </p:txBody>
        </p:sp>
      </p:grpSp>
      <p:sp>
        <p:nvSpPr>
          <p:cNvPr id="200" name="Google Shape;200;p24"/>
          <p:cNvSpPr txBox="1"/>
          <p:nvPr/>
        </p:nvSpPr>
        <p:spPr>
          <a:xfrm>
            <a:off x="2941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AVC - Single Layer </a:t>
            </a:r>
            <a:r>
              <a:rPr lang="en-US" sz="1600">
                <a:solidFill>
                  <a:schemeClr val="dk1"/>
                </a:solidFill>
                <a:latin typeface="Arial"/>
                <a:ea typeface="Arial"/>
                <a:cs typeface="Arial"/>
                <a:sym typeface="Arial"/>
              </a:rPr>
              <a:t>vs. </a:t>
            </a:r>
            <a:r>
              <a:rPr lang="en-US" sz="2500">
                <a:solidFill>
                  <a:schemeClr val="dk1"/>
                </a:solidFill>
                <a:latin typeface="Arial"/>
                <a:ea typeface="Arial"/>
                <a:cs typeface="Arial"/>
                <a:sym typeface="Arial"/>
              </a:rPr>
              <a:t>SVC - Multi-Layer</a:t>
            </a:r>
            <a:endParaRPr sz="25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160"/>
                                        </p:tgtEl>
                                      </p:cBhvr>
                                    </p:animEffect>
                                    <p:set>
                                      <p:cBhvr>
                                        <p:cTn dur="1" fill="hold">
                                          <p:stCondLst>
                                            <p:cond delay="500"/>
                                          </p:stCondLst>
                                        </p:cTn>
                                        <p:tgtEl>
                                          <p:spTgt spid="1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164"/>
                                        </p:tgtEl>
                                      </p:cBhvr>
                                    </p:animEffect>
                                    <p:set>
                                      <p:cBhvr>
                                        <p:cTn dur="1" fill="hold">
                                          <p:stCondLst>
                                            <p:cond delay="500"/>
                                          </p:stCondLst>
                                        </p:cTn>
                                        <p:tgtEl>
                                          <p:spTgt spid="1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63"/>
                                        </p:tgtEl>
                                      </p:cBhvr>
                                    </p:animEffect>
                                    <p:set>
                                      <p:cBhvr>
                                        <p:cTn dur="1" fill="hold">
                                          <p:stCondLst>
                                            <p:cond delay="500"/>
                                          </p:stCondLst>
                                        </p:cTn>
                                        <p:tgtEl>
                                          <p:spTgt spid="16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p:nvPr/>
        </p:nvSpPr>
        <p:spPr>
          <a:xfrm>
            <a:off x="381000" y="971550"/>
            <a:ext cx="8382000" cy="32511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AVC - Single Layer </a:t>
            </a:r>
            <a:endParaRPr b="1" sz="1600">
              <a:solidFill>
                <a:schemeClr val="dk1"/>
              </a:solidFill>
              <a:latin typeface="Arial"/>
              <a:ea typeface="Arial"/>
              <a:cs typeface="Arial"/>
              <a:sym typeface="Arial"/>
            </a:endParaRPr>
          </a:p>
          <a:p>
            <a:pPr indent="-91440" lvl="0" marL="91440" marR="0" rtl="0" algn="l">
              <a:spcBef>
                <a:spcPts val="800"/>
              </a:spcBef>
              <a:spcAft>
                <a:spcPts val="0"/>
              </a:spcAft>
              <a:buClr>
                <a:schemeClr val="dk1"/>
              </a:buClr>
              <a:buSzPts val="1120"/>
              <a:buFont typeface="Arial"/>
              <a:buChar char="•"/>
            </a:pPr>
            <a:r>
              <a:rPr lang="en-US" sz="1600">
                <a:solidFill>
                  <a:schemeClr val="dk1"/>
                </a:solidFill>
                <a:latin typeface="Arial"/>
                <a:ea typeface="Arial"/>
                <a:cs typeface="Arial"/>
                <a:sym typeface="Arial"/>
              </a:rPr>
              <a:t>Each frame depends on the former one, loss can’t be tolerated </a:t>
            </a:r>
            <a:endParaRPr/>
          </a:p>
          <a:p>
            <a:pPr indent="-91440" lvl="0" marL="91440" marR="0" rtl="0" algn="l">
              <a:spcBef>
                <a:spcPts val="800"/>
              </a:spcBef>
              <a:spcAft>
                <a:spcPts val="0"/>
              </a:spcAft>
              <a:buClr>
                <a:schemeClr val="dk1"/>
              </a:buClr>
              <a:buSzPts val="1120"/>
              <a:buFont typeface="Arial"/>
              <a:buChar char="•"/>
            </a:pPr>
            <a:r>
              <a:rPr lang="en-US" sz="1600">
                <a:solidFill>
                  <a:schemeClr val="dk1"/>
                </a:solidFill>
                <a:latin typeface="Arial"/>
                <a:ea typeface="Arial"/>
                <a:cs typeface="Arial"/>
                <a:sym typeface="Arial"/>
              </a:rPr>
              <a:t>Rate shaping, change of resolution requires complex hardware and introduces delay</a:t>
            </a:r>
            <a:endParaRPr/>
          </a:p>
          <a:p>
            <a:pPr indent="0" lvl="0" marL="0" marR="0" rtl="0" algn="l">
              <a:spcBef>
                <a:spcPts val="800"/>
              </a:spcBef>
              <a:spcAft>
                <a:spcPts val="0"/>
              </a:spcAft>
              <a:buNone/>
            </a:pPr>
            <a:r>
              <a:t/>
            </a:r>
            <a:endParaRPr sz="1600">
              <a:solidFill>
                <a:schemeClr val="dk1"/>
              </a:solidFill>
              <a:latin typeface="Arial"/>
              <a:ea typeface="Arial"/>
              <a:cs typeface="Arial"/>
              <a:sym typeface="Arial"/>
            </a:endParaRPr>
          </a:p>
          <a:p>
            <a:pPr indent="0" lvl="0" marL="0" marR="0" rtl="0" algn="l">
              <a:spcBef>
                <a:spcPts val="800"/>
              </a:spcBef>
              <a:spcAft>
                <a:spcPts val="0"/>
              </a:spcAft>
              <a:buNone/>
            </a:pPr>
            <a:r>
              <a:rPr b="1" lang="en-US" sz="1600">
                <a:solidFill>
                  <a:schemeClr val="dk1"/>
                </a:solidFill>
                <a:latin typeface="Arial"/>
                <a:ea typeface="Arial"/>
                <a:cs typeface="Arial"/>
                <a:sym typeface="Arial"/>
              </a:rPr>
              <a:t>SVC - Multi-Layer</a:t>
            </a:r>
            <a:endParaRPr/>
          </a:p>
          <a:p>
            <a:pPr indent="-91440" lvl="0" marL="91440" marR="0" rtl="0" algn="l">
              <a:spcBef>
                <a:spcPts val="800"/>
              </a:spcBef>
              <a:spcAft>
                <a:spcPts val="0"/>
              </a:spcAft>
              <a:buClr>
                <a:schemeClr val="dk1"/>
              </a:buClr>
              <a:buSzPts val="1120"/>
              <a:buFont typeface="Arial"/>
              <a:buChar char="•"/>
            </a:pPr>
            <a:r>
              <a:rPr lang="en-US" sz="1600">
                <a:solidFill>
                  <a:schemeClr val="dk1"/>
                </a:solidFill>
                <a:latin typeface="Arial"/>
                <a:ea typeface="Arial"/>
                <a:cs typeface="Arial"/>
                <a:sym typeface="Arial"/>
              </a:rPr>
              <a:t>Quality is built from multiple layers, highly resilient to packet loss allowing video conference over any network, anywhere.</a:t>
            </a:r>
            <a:endParaRPr sz="1600">
              <a:solidFill>
                <a:schemeClr val="dk1"/>
              </a:solidFill>
              <a:latin typeface="Arial"/>
              <a:ea typeface="Arial"/>
              <a:cs typeface="Arial"/>
              <a:sym typeface="Arial"/>
            </a:endParaRPr>
          </a:p>
          <a:p>
            <a:pPr indent="-91440" lvl="0" marL="91440" marR="0" rtl="0" algn="l">
              <a:spcBef>
                <a:spcPts val="800"/>
              </a:spcBef>
              <a:spcAft>
                <a:spcPts val="0"/>
              </a:spcAft>
              <a:buClr>
                <a:schemeClr val="dk1"/>
              </a:buClr>
              <a:buSzPts val="1120"/>
              <a:buFont typeface="Arial"/>
              <a:buChar char="•"/>
            </a:pPr>
            <a:r>
              <a:rPr b="1" lang="en-US" sz="1600">
                <a:solidFill>
                  <a:schemeClr val="dk1"/>
                </a:solidFill>
                <a:latin typeface="Arial"/>
                <a:ea typeface="Arial"/>
                <a:cs typeface="Arial"/>
                <a:sym typeface="Arial"/>
              </a:rPr>
              <a:t>Resolution</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Frame Rate</a:t>
            </a:r>
            <a:r>
              <a:rPr lang="en-US" sz="1600">
                <a:solidFill>
                  <a:schemeClr val="dk1"/>
                </a:solidFill>
                <a:latin typeface="Arial"/>
                <a:ea typeface="Arial"/>
                <a:cs typeface="Arial"/>
                <a:sym typeface="Arial"/>
              </a:rPr>
              <a:t>, and </a:t>
            </a:r>
            <a:r>
              <a:rPr b="1" lang="en-US" sz="1600">
                <a:solidFill>
                  <a:schemeClr val="dk1"/>
                </a:solidFill>
                <a:latin typeface="Arial"/>
                <a:ea typeface="Arial"/>
                <a:cs typeface="Arial"/>
                <a:sym typeface="Arial"/>
              </a:rPr>
              <a:t>Bandwidth</a:t>
            </a:r>
            <a:r>
              <a:rPr lang="en-US" sz="1600">
                <a:solidFill>
                  <a:schemeClr val="dk1"/>
                </a:solidFill>
                <a:latin typeface="Arial"/>
                <a:ea typeface="Arial"/>
                <a:cs typeface="Arial"/>
                <a:sym typeface="Arial"/>
              </a:rPr>
              <a:t> are scaled in </a:t>
            </a:r>
            <a:r>
              <a:rPr b="1" lang="en-US" sz="1600">
                <a:solidFill>
                  <a:schemeClr val="dk1"/>
                </a:solidFill>
                <a:latin typeface="Arial"/>
                <a:ea typeface="Arial"/>
                <a:cs typeface="Arial"/>
                <a:sym typeface="Arial"/>
              </a:rPr>
              <a:t>real-time</a:t>
            </a:r>
            <a:r>
              <a:rPr lang="en-US" sz="1600">
                <a:solidFill>
                  <a:schemeClr val="dk1"/>
                </a:solidFill>
                <a:latin typeface="Arial"/>
                <a:ea typeface="Arial"/>
                <a:cs typeface="Arial"/>
                <a:sym typeface="Arial"/>
              </a:rPr>
              <a:t> by the VidyoRouter</a:t>
            </a:r>
            <a:endParaRPr sz="1600">
              <a:solidFill>
                <a:schemeClr val="dk1"/>
              </a:solidFill>
              <a:latin typeface="Arial"/>
              <a:ea typeface="Arial"/>
              <a:cs typeface="Arial"/>
              <a:sym typeface="Arial"/>
            </a:endParaRPr>
          </a:p>
          <a:p>
            <a:pPr indent="-91440" lvl="0" marL="91440" marR="0" rtl="0" algn="l">
              <a:spcBef>
                <a:spcPts val="800"/>
              </a:spcBef>
              <a:spcAft>
                <a:spcPts val="0"/>
              </a:spcAft>
              <a:buClr>
                <a:schemeClr val="dk1"/>
              </a:buClr>
              <a:buSzPts val="1120"/>
              <a:buFont typeface="Arial"/>
              <a:buChar char="•"/>
            </a:pPr>
            <a:r>
              <a:rPr lang="en-US" sz="1600">
                <a:solidFill>
                  <a:schemeClr val="dk1"/>
                </a:solidFill>
                <a:latin typeface="Arial"/>
                <a:ea typeface="Arial"/>
                <a:cs typeface="Arial"/>
                <a:sym typeface="Arial"/>
              </a:rPr>
              <a:t>No transcoding = Very Low Latency</a:t>
            </a:r>
            <a:endParaRPr/>
          </a:p>
          <a:p>
            <a:pPr indent="0" lvl="0" marL="0" marR="0" rtl="0" algn="l">
              <a:spcBef>
                <a:spcPts val="800"/>
              </a:spcBef>
              <a:spcAft>
                <a:spcPts val="0"/>
              </a:spcAft>
              <a:buNone/>
            </a:pPr>
            <a:r>
              <a:t/>
            </a:r>
            <a:endParaRPr sz="1600">
              <a:solidFill>
                <a:schemeClr val="dk1"/>
              </a:solidFill>
              <a:latin typeface="Arial"/>
              <a:ea typeface="Arial"/>
              <a:cs typeface="Arial"/>
              <a:sym typeface="Arial"/>
            </a:endParaRPr>
          </a:p>
        </p:txBody>
      </p:sp>
      <p:sp>
        <p:nvSpPr>
          <p:cNvPr id="207" name="Google Shape;207;p25"/>
          <p:cNvSpPr txBox="1"/>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AVC - Single Layer </a:t>
            </a:r>
            <a:r>
              <a:rPr lang="en-US" sz="1600">
                <a:solidFill>
                  <a:schemeClr val="dk1"/>
                </a:solidFill>
                <a:latin typeface="Arial"/>
                <a:ea typeface="Arial"/>
                <a:cs typeface="Arial"/>
                <a:sym typeface="Arial"/>
              </a:rPr>
              <a:t>vs. </a:t>
            </a:r>
            <a:r>
              <a:rPr lang="en-US" sz="2500">
                <a:solidFill>
                  <a:schemeClr val="dk1"/>
                </a:solidFill>
                <a:latin typeface="Arial"/>
                <a:ea typeface="Arial"/>
                <a:cs typeface="Arial"/>
                <a:sym typeface="Arial"/>
              </a:rPr>
              <a:t>SVC - Multi-Layer</a:t>
            </a:r>
            <a:endParaRPr sz="25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descr="Vidyo-Server-Platform-with-VE" id="213" name="Google Shape;213;p26"/>
          <p:cNvPicPr preferRelativeResize="0"/>
          <p:nvPr/>
        </p:nvPicPr>
        <p:blipFill rotWithShape="1">
          <a:blip r:embed="rId3">
            <a:alphaModFix/>
          </a:blip>
          <a:srcRect b="0" l="0" r="23075" t="0"/>
          <a:stretch/>
        </p:blipFill>
        <p:spPr>
          <a:xfrm>
            <a:off x="2197908" y="2461091"/>
            <a:ext cx="1643084" cy="440835"/>
          </a:xfrm>
          <a:prstGeom prst="rect">
            <a:avLst/>
          </a:prstGeom>
          <a:noFill/>
          <a:ln>
            <a:noFill/>
          </a:ln>
        </p:spPr>
      </p:pic>
      <p:grpSp>
        <p:nvGrpSpPr>
          <p:cNvPr id="214" name="Google Shape;214;p26"/>
          <p:cNvGrpSpPr/>
          <p:nvPr/>
        </p:nvGrpSpPr>
        <p:grpSpPr>
          <a:xfrm>
            <a:off x="7013263" y="938336"/>
            <a:ext cx="1652279" cy="1305968"/>
            <a:chOff x="6224606" y="1211380"/>
            <a:chExt cx="2695312" cy="2225750"/>
          </a:xfrm>
        </p:grpSpPr>
        <p:sp>
          <p:nvSpPr>
            <p:cNvPr id="215" name="Google Shape;215;p26"/>
            <p:cNvSpPr txBox="1"/>
            <p:nvPr/>
          </p:nvSpPr>
          <p:spPr>
            <a:xfrm>
              <a:off x="6224606" y="2650325"/>
              <a:ext cx="2695312" cy="78680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High Resolution - High Frame Ra</a:t>
              </a:r>
              <a:endParaRPr sz="1200">
                <a:solidFill>
                  <a:srgbClr val="FFFFFF"/>
                </a:solidFill>
                <a:latin typeface="Arial"/>
                <a:ea typeface="Arial"/>
                <a:cs typeface="Arial"/>
                <a:sym typeface="Arial"/>
              </a:endParaRPr>
            </a:p>
          </p:txBody>
        </p:sp>
        <p:pic>
          <p:nvPicPr>
            <p:cNvPr id="216" name="Google Shape;216;p26"/>
            <p:cNvPicPr preferRelativeResize="0"/>
            <p:nvPr/>
          </p:nvPicPr>
          <p:blipFill rotWithShape="1">
            <a:blip r:embed="rId4">
              <a:alphaModFix/>
            </a:blip>
            <a:srcRect b="0" l="0" r="0" t="0"/>
            <a:stretch/>
          </p:blipFill>
          <p:spPr>
            <a:xfrm>
              <a:off x="6410644" y="1211380"/>
              <a:ext cx="2323236" cy="1466759"/>
            </a:xfrm>
            <a:prstGeom prst="rect">
              <a:avLst/>
            </a:prstGeom>
            <a:noFill/>
            <a:ln>
              <a:noFill/>
            </a:ln>
            <a:effectLst>
              <a:outerShdw blurRad="368300" rotWithShape="0" algn="ctr">
                <a:schemeClr val="dk1"/>
              </a:outerShdw>
            </a:effectLst>
          </p:spPr>
        </p:pic>
      </p:grpSp>
      <p:grpSp>
        <p:nvGrpSpPr>
          <p:cNvPr id="217" name="Google Shape;217;p26"/>
          <p:cNvGrpSpPr/>
          <p:nvPr/>
        </p:nvGrpSpPr>
        <p:grpSpPr>
          <a:xfrm>
            <a:off x="6708824" y="2146602"/>
            <a:ext cx="2335975" cy="1441363"/>
            <a:chOff x="6152968" y="3052016"/>
            <a:chExt cx="2838589" cy="1921817"/>
          </a:xfrm>
        </p:grpSpPr>
        <p:sp>
          <p:nvSpPr>
            <p:cNvPr id="218" name="Google Shape;218;p26"/>
            <p:cNvSpPr txBox="1"/>
            <p:nvPr/>
          </p:nvSpPr>
          <p:spPr>
            <a:xfrm>
              <a:off x="6152968" y="4358280"/>
              <a:ext cx="2838589"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Medium Resolution - Medium Frame Rate</a:t>
              </a:r>
              <a:endParaRPr/>
            </a:p>
          </p:txBody>
        </p:sp>
        <p:pic>
          <p:nvPicPr>
            <p:cNvPr id="219" name="Google Shape;219;p26"/>
            <p:cNvPicPr preferRelativeResize="0"/>
            <p:nvPr/>
          </p:nvPicPr>
          <p:blipFill rotWithShape="1">
            <a:blip r:embed="rId5">
              <a:alphaModFix/>
            </a:blip>
            <a:srcRect b="0" l="0" r="0" t="0"/>
            <a:stretch/>
          </p:blipFill>
          <p:spPr>
            <a:xfrm>
              <a:off x="6801123" y="3052016"/>
              <a:ext cx="1451363" cy="1136646"/>
            </a:xfrm>
            <a:prstGeom prst="rect">
              <a:avLst/>
            </a:prstGeom>
            <a:noFill/>
            <a:ln>
              <a:noFill/>
            </a:ln>
            <a:effectLst>
              <a:outerShdw blurRad="368300" rotWithShape="0" algn="ctr">
                <a:schemeClr val="dk1"/>
              </a:outerShdw>
            </a:effectLst>
          </p:spPr>
        </p:pic>
      </p:grpSp>
      <p:grpSp>
        <p:nvGrpSpPr>
          <p:cNvPr id="220" name="Google Shape;220;p26"/>
          <p:cNvGrpSpPr/>
          <p:nvPr/>
        </p:nvGrpSpPr>
        <p:grpSpPr>
          <a:xfrm>
            <a:off x="6565656" y="3371020"/>
            <a:ext cx="2547493" cy="1028973"/>
            <a:chOff x="5996864" y="4756503"/>
            <a:chExt cx="3150797" cy="1371964"/>
          </a:xfrm>
        </p:grpSpPr>
        <p:sp>
          <p:nvSpPr>
            <p:cNvPr id="221" name="Google Shape;221;p26"/>
            <p:cNvSpPr txBox="1"/>
            <p:nvPr/>
          </p:nvSpPr>
          <p:spPr>
            <a:xfrm>
              <a:off x="5996864" y="5759135"/>
              <a:ext cx="315079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Arial"/>
                  <a:ea typeface="Arial"/>
                  <a:cs typeface="Arial"/>
                  <a:sym typeface="Arial"/>
                </a:rPr>
                <a:t>Low Resolution -  Low Frame Rate</a:t>
              </a:r>
              <a:endParaRPr/>
            </a:p>
          </p:txBody>
        </p:sp>
        <p:pic>
          <p:nvPicPr>
            <p:cNvPr id="222" name="Google Shape;222;p26"/>
            <p:cNvPicPr preferRelativeResize="0"/>
            <p:nvPr/>
          </p:nvPicPr>
          <p:blipFill rotWithShape="1">
            <a:blip r:embed="rId6">
              <a:alphaModFix/>
            </a:blip>
            <a:srcRect b="0" l="0" r="0" t="0"/>
            <a:stretch/>
          </p:blipFill>
          <p:spPr>
            <a:xfrm>
              <a:off x="7299933" y="4756503"/>
              <a:ext cx="544659" cy="989658"/>
            </a:xfrm>
            <a:prstGeom prst="rect">
              <a:avLst/>
            </a:prstGeom>
            <a:noFill/>
            <a:ln>
              <a:noFill/>
            </a:ln>
            <a:effectLst>
              <a:outerShdw blurRad="368300" rotWithShape="0" algn="ctr">
                <a:schemeClr val="dk1"/>
              </a:outerShdw>
            </a:effectLst>
          </p:spPr>
        </p:pic>
      </p:grpSp>
      <p:sp>
        <p:nvSpPr>
          <p:cNvPr id="223" name="Google Shape;223;p26"/>
          <p:cNvSpPr txBox="1"/>
          <p:nvPr>
            <p:ph type="title"/>
          </p:nvPr>
        </p:nvSpPr>
        <p:spPr>
          <a:xfrm>
            <a:off x="304800" y="-38100"/>
            <a:ext cx="8579814" cy="85725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Dynamically Adapts to User Environment</a:t>
            </a:r>
            <a:endParaRPr b="0" i="0" sz="2500" u="none" cap="none" strike="noStrike">
              <a:solidFill>
                <a:schemeClr val="dk1"/>
              </a:solidFill>
              <a:latin typeface="Arial"/>
              <a:ea typeface="Arial"/>
              <a:cs typeface="Arial"/>
              <a:sym typeface="Arial"/>
            </a:endParaRPr>
          </a:p>
        </p:txBody>
      </p:sp>
      <p:sp>
        <p:nvSpPr>
          <p:cNvPr id="224" name="Google Shape;224;p26"/>
          <p:cNvSpPr txBox="1"/>
          <p:nvPr/>
        </p:nvSpPr>
        <p:spPr>
          <a:xfrm>
            <a:off x="4892264" y="1958840"/>
            <a:ext cx="715252" cy="212364"/>
          </a:xfrm>
          <a:prstGeom prst="rect">
            <a:avLst/>
          </a:prstGeom>
          <a:noFill/>
          <a:ln>
            <a:noFill/>
          </a:ln>
        </p:spPr>
        <p:txBody>
          <a:bodyPr anchorCtr="0" anchor="t" bIns="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Arial"/>
                <a:ea typeface="Arial"/>
                <a:cs typeface="Arial"/>
                <a:sym typeface="Arial"/>
              </a:rPr>
              <a:t>2 Mbps</a:t>
            </a:r>
            <a:endParaRPr/>
          </a:p>
        </p:txBody>
      </p:sp>
      <p:sp>
        <p:nvSpPr>
          <p:cNvPr id="225" name="Google Shape;225;p26"/>
          <p:cNvSpPr txBox="1"/>
          <p:nvPr/>
        </p:nvSpPr>
        <p:spPr>
          <a:xfrm>
            <a:off x="4849637" y="3301698"/>
            <a:ext cx="832271" cy="212364"/>
          </a:xfrm>
          <a:prstGeom prst="rect">
            <a:avLst/>
          </a:prstGeom>
          <a:noFill/>
          <a:ln>
            <a:noFill/>
          </a:ln>
        </p:spPr>
        <p:txBody>
          <a:bodyPr anchorCtr="0" anchor="t" bIns="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Arial"/>
                <a:ea typeface="Arial"/>
                <a:cs typeface="Arial"/>
                <a:sym typeface="Arial"/>
              </a:rPr>
              <a:t>500 Kbps</a:t>
            </a:r>
            <a:endParaRPr/>
          </a:p>
        </p:txBody>
      </p:sp>
      <p:sp>
        <p:nvSpPr>
          <p:cNvPr id="226" name="Google Shape;226;p26"/>
          <p:cNvSpPr txBox="1"/>
          <p:nvPr/>
        </p:nvSpPr>
        <p:spPr>
          <a:xfrm>
            <a:off x="4636783" y="4098187"/>
            <a:ext cx="1223404" cy="378563"/>
          </a:xfrm>
          <a:prstGeom prst="rect">
            <a:avLst/>
          </a:prstGeom>
          <a:noFill/>
          <a:ln>
            <a:noFill/>
          </a:ln>
        </p:spPr>
        <p:txBody>
          <a:bodyPr anchorCtr="0" anchor="t" bIns="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dk1"/>
                </a:solidFill>
                <a:latin typeface="Arial"/>
                <a:ea typeface="Arial"/>
                <a:cs typeface="Arial"/>
                <a:sym typeface="Arial"/>
              </a:rPr>
              <a:t>3G/4G</a:t>
            </a:r>
            <a:endParaRPr/>
          </a:p>
          <a:p>
            <a:pPr indent="0" lvl="0" marL="0" marR="0" rtl="0" algn="ctr">
              <a:lnSpc>
                <a:spcPct val="90000"/>
              </a:lnSpc>
              <a:spcBef>
                <a:spcPts val="0"/>
              </a:spcBef>
              <a:spcAft>
                <a:spcPts val="0"/>
              </a:spcAft>
              <a:buNone/>
            </a:pPr>
            <a:r>
              <a:rPr lang="en-US" sz="1200">
                <a:solidFill>
                  <a:schemeClr val="dk1"/>
                </a:solidFill>
                <a:latin typeface="Arial"/>
                <a:ea typeface="Arial"/>
                <a:cs typeface="Arial"/>
                <a:sym typeface="Arial"/>
              </a:rPr>
              <a:t>Low Bandwidth</a:t>
            </a:r>
            <a:endParaRPr/>
          </a:p>
        </p:txBody>
      </p:sp>
      <p:sp>
        <p:nvSpPr>
          <p:cNvPr id="227" name="Google Shape;227;p26"/>
          <p:cNvSpPr txBox="1"/>
          <p:nvPr/>
        </p:nvSpPr>
        <p:spPr>
          <a:xfrm>
            <a:off x="6190203" y="3075167"/>
            <a:ext cx="3033203" cy="212366"/>
          </a:xfrm>
          <a:prstGeom prst="rect">
            <a:avLst/>
          </a:prstGeom>
          <a:noFill/>
          <a:ln>
            <a:noFill/>
          </a:ln>
        </p:spPr>
        <p:txBody>
          <a:bodyPr anchorCtr="0" anchor="t" bIns="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dk1"/>
                </a:solidFill>
                <a:latin typeface="Arial"/>
                <a:ea typeface="Arial"/>
                <a:cs typeface="Arial"/>
                <a:sym typeface="Arial"/>
              </a:rPr>
              <a:t>Medium Resolution - Medium Frame Rate</a:t>
            </a:r>
            <a:endParaRPr/>
          </a:p>
        </p:txBody>
      </p:sp>
      <p:sp>
        <p:nvSpPr>
          <p:cNvPr id="228" name="Google Shape;228;p26"/>
          <p:cNvSpPr txBox="1"/>
          <p:nvPr/>
        </p:nvSpPr>
        <p:spPr>
          <a:xfrm>
            <a:off x="6527511" y="1835523"/>
            <a:ext cx="2571530" cy="212364"/>
          </a:xfrm>
          <a:prstGeom prst="rect">
            <a:avLst/>
          </a:prstGeom>
          <a:noFill/>
          <a:ln>
            <a:noFill/>
          </a:ln>
        </p:spPr>
        <p:txBody>
          <a:bodyPr anchorCtr="0" anchor="t" bIns="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dk1"/>
                </a:solidFill>
                <a:latin typeface="Arial"/>
                <a:ea typeface="Arial"/>
                <a:cs typeface="Arial"/>
                <a:sym typeface="Arial"/>
              </a:rPr>
              <a:t>High Resolution - High Frame Rate</a:t>
            </a:r>
            <a:endParaRPr/>
          </a:p>
        </p:txBody>
      </p:sp>
      <p:sp>
        <p:nvSpPr>
          <p:cNvPr id="229" name="Google Shape;229;p26"/>
          <p:cNvSpPr txBox="1"/>
          <p:nvPr/>
        </p:nvSpPr>
        <p:spPr>
          <a:xfrm>
            <a:off x="6557927" y="4181285"/>
            <a:ext cx="2547493" cy="212366"/>
          </a:xfrm>
          <a:prstGeom prst="rect">
            <a:avLst/>
          </a:prstGeom>
          <a:noFill/>
          <a:ln>
            <a:noFill/>
          </a:ln>
        </p:spPr>
        <p:txBody>
          <a:bodyPr anchorCtr="0" anchor="t" bIns="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dk1"/>
                </a:solidFill>
                <a:latin typeface="Arial"/>
                <a:ea typeface="Arial"/>
                <a:cs typeface="Arial"/>
                <a:sym typeface="Arial"/>
              </a:rPr>
              <a:t>Low Resolution -  Low Frame Rate</a:t>
            </a:r>
            <a:endParaRPr/>
          </a:p>
        </p:txBody>
      </p:sp>
      <p:sp>
        <p:nvSpPr>
          <p:cNvPr id="230" name="Google Shape;230;p26"/>
          <p:cNvSpPr txBox="1"/>
          <p:nvPr/>
        </p:nvSpPr>
        <p:spPr>
          <a:xfrm>
            <a:off x="76200" y="1878836"/>
            <a:ext cx="878767" cy="267766"/>
          </a:xfrm>
          <a:prstGeom prst="rect">
            <a:avLst/>
          </a:prstGeom>
          <a:noFill/>
          <a:ln>
            <a:noFill/>
          </a:ln>
        </p:spPr>
        <p:txBody>
          <a:bodyPr anchorCtr="0" anchor="t" bIns="0" lIns="91425" spcFirstLastPara="1" rIns="91425" wrap="square" tIns="45700">
            <a:noAutofit/>
          </a:bodyPr>
          <a:lstStyle/>
          <a:p>
            <a:pPr indent="0" lvl="0" marL="0" marR="0" rtl="0" algn="l">
              <a:lnSpc>
                <a:spcPct val="90000"/>
              </a:lnSpc>
              <a:spcBef>
                <a:spcPts val="0"/>
              </a:spcBef>
              <a:spcAft>
                <a:spcPts val="0"/>
              </a:spcAft>
              <a:buNone/>
            </a:pPr>
            <a:r>
              <a:rPr b="1" lang="en-US" sz="1600">
                <a:solidFill>
                  <a:schemeClr val="dk1"/>
                </a:solidFill>
                <a:latin typeface="Arial"/>
                <a:ea typeface="Arial"/>
                <a:cs typeface="Arial"/>
                <a:sym typeface="Arial"/>
              </a:rPr>
              <a:t>Source</a:t>
            </a:r>
            <a:endParaRPr b="1" sz="1600">
              <a:solidFill>
                <a:schemeClr val="dk1"/>
              </a:solidFill>
              <a:latin typeface="Arial"/>
              <a:ea typeface="Arial"/>
              <a:cs typeface="Arial"/>
              <a:sym typeface="Arial"/>
            </a:endParaRPr>
          </a:p>
        </p:txBody>
      </p:sp>
      <p:grpSp>
        <p:nvGrpSpPr>
          <p:cNvPr id="231" name="Google Shape;231;p26"/>
          <p:cNvGrpSpPr/>
          <p:nvPr/>
        </p:nvGrpSpPr>
        <p:grpSpPr>
          <a:xfrm>
            <a:off x="4422693" y="915236"/>
            <a:ext cx="1992532" cy="1078351"/>
            <a:chOff x="4408268" y="1586207"/>
            <a:chExt cx="1828800" cy="1254192"/>
          </a:xfrm>
        </p:grpSpPr>
        <p:sp>
          <p:nvSpPr>
            <p:cNvPr id="232" name="Google Shape;232;p26"/>
            <p:cNvSpPr/>
            <p:nvPr/>
          </p:nvSpPr>
          <p:spPr>
            <a:xfrm>
              <a:off x="4408268" y="1608127"/>
              <a:ext cx="1828800" cy="598456"/>
            </a:xfrm>
            <a:prstGeom prst="homePlate">
              <a:avLst>
                <a:gd fmla="val 50000" name="adj"/>
              </a:avLst>
            </a:prstGeom>
            <a:gradFill>
              <a:gsLst>
                <a:gs pos="0">
                  <a:srgbClr val="82C2EE"/>
                </a:gs>
                <a:gs pos="100000">
                  <a:schemeClr val="accent3"/>
                </a:gs>
              </a:gsLst>
              <a:lin ang="54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Times"/>
                <a:ea typeface="Times"/>
                <a:cs typeface="Times"/>
                <a:sym typeface="Times"/>
              </a:endParaRPr>
            </a:p>
          </p:txBody>
        </p:sp>
        <p:sp>
          <p:nvSpPr>
            <p:cNvPr id="233" name="Google Shape;233;p26"/>
            <p:cNvSpPr/>
            <p:nvPr/>
          </p:nvSpPr>
          <p:spPr>
            <a:xfrm>
              <a:off x="4408268" y="2245383"/>
              <a:ext cx="1828800" cy="558078"/>
            </a:xfrm>
            <a:prstGeom prst="homePlate">
              <a:avLst>
                <a:gd fmla="val 58218" name="adj"/>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234" name="Google Shape;234;p26"/>
            <p:cNvSpPr txBox="1"/>
            <p:nvPr/>
          </p:nvSpPr>
          <p:spPr>
            <a:xfrm>
              <a:off x="4772038" y="2518236"/>
              <a:ext cx="881583"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Base Layer</a:t>
              </a:r>
              <a:endParaRPr/>
            </a:p>
          </p:txBody>
        </p:sp>
        <p:sp>
          <p:nvSpPr>
            <p:cNvPr id="235" name="Google Shape;235;p26"/>
            <p:cNvSpPr txBox="1"/>
            <p:nvPr/>
          </p:nvSpPr>
          <p:spPr>
            <a:xfrm>
              <a:off x="4427484" y="1586207"/>
              <a:ext cx="1552487"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High Resolution Layer</a:t>
              </a:r>
              <a:endParaRPr/>
            </a:p>
          </p:txBody>
        </p:sp>
        <p:pic>
          <p:nvPicPr>
            <p:cNvPr id="236" name="Google Shape;236;p26"/>
            <p:cNvPicPr preferRelativeResize="0"/>
            <p:nvPr/>
          </p:nvPicPr>
          <p:blipFill rotWithShape="1">
            <a:blip r:embed="rId7">
              <a:alphaModFix/>
            </a:blip>
            <a:srcRect b="0" l="0" r="0" t="0"/>
            <a:stretch/>
          </p:blipFill>
          <p:spPr>
            <a:xfrm>
              <a:off x="4587531" y="1886612"/>
              <a:ext cx="348534" cy="236071"/>
            </a:xfrm>
            <a:prstGeom prst="rect">
              <a:avLst/>
            </a:prstGeom>
            <a:noFill/>
            <a:ln>
              <a:noFill/>
            </a:ln>
            <a:effectLst>
              <a:outerShdw blurRad="114300" rotWithShape="0" algn="ctr">
                <a:schemeClr val="dk1"/>
              </a:outerShdw>
            </a:effectLst>
          </p:spPr>
        </p:pic>
        <p:pic>
          <p:nvPicPr>
            <p:cNvPr id="237" name="Google Shape;237;p26"/>
            <p:cNvPicPr preferRelativeResize="0"/>
            <p:nvPr/>
          </p:nvPicPr>
          <p:blipFill rotWithShape="1">
            <a:blip r:embed="rId7">
              <a:alphaModFix/>
            </a:blip>
            <a:srcRect b="0" l="0" r="0" t="0"/>
            <a:stretch/>
          </p:blipFill>
          <p:spPr>
            <a:xfrm>
              <a:off x="5064561" y="1880866"/>
              <a:ext cx="348534" cy="236071"/>
            </a:xfrm>
            <a:prstGeom prst="rect">
              <a:avLst/>
            </a:prstGeom>
            <a:noFill/>
            <a:ln>
              <a:noFill/>
            </a:ln>
            <a:effectLst>
              <a:outerShdw blurRad="114300" rotWithShape="0" algn="ctr">
                <a:schemeClr val="dk1"/>
              </a:outerShdw>
            </a:effectLst>
          </p:spPr>
        </p:pic>
        <p:pic>
          <p:nvPicPr>
            <p:cNvPr id="238" name="Google Shape;238;p26"/>
            <p:cNvPicPr preferRelativeResize="0"/>
            <p:nvPr/>
          </p:nvPicPr>
          <p:blipFill rotWithShape="1">
            <a:blip r:embed="rId7">
              <a:alphaModFix/>
            </a:blip>
            <a:srcRect b="0" l="0" r="0" t="0"/>
            <a:stretch/>
          </p:blipFill>
          <p:spPr>
            <a:xfrm>
              <a:off x="5541594" y="1877484"/>
              <a:ext cx="348534" cy="236071"/>
            </a:xfrm>
            <a:prstGeom prst="rect">
              <a:avLst/>
            </a:prstGeom>
            <a:noFill/>
            <a:ln>
              <a:noFill/>
            </a:ln>
            <a:effectLst>
              <a:outerShdw blurRad="114300" rotWithShape="0" algn="ctr">
                <a:schemeClr val="dk1"/>
              </a:outerShdw>
            </a:effectLst>
          </p:spPr>
        </p:pic>
        <p:pic>
          <p:nvPicPr>
            <p:cNvPr id="239" name="Google Shape;239;p26"/>
            <p:cNvPicPr preferRelativeResize="0"/>
            <p:nvPr/>
          </p:nvPicPr>
          <p:blipFill rotWithShape="1">
            <a:blip r:embed="rId8">
              <a:alphaModFix/>
            </a:blip>
            <a:srcRect b="0" l="0" r="0" t="0"/>
            <a:stretch/>
          </p:blipFill>
          <p:spPr>
            <a:xfrm>
              <a:off x="4619981" y="2372536"/>
              <a:ext cx="247482" cy="167626"/>
            </a:xfrm>
            <a:prstGeom prst="rect">
              <a:avLst/>
            </a:prstGeom>
            <a:noFill/>
            <a:ln>
              <a:noFill/>
            </a:ln>
            <a:effectLst>
              <a:outerShdw blurRad="114300" rotWithShape="0" algn="ctr">
                <a:schemeClr val="dk1"/>
              </a:outerShdw>
            </a:effectLst>
          </p:spPr>
        </p:pic>
        <p:pic>
          <p:nvPicPr>
            <p:cNvPr id="240" name="Google Shape;240;p26"/>
            <p:cNvPicPr preferRelativeResize="0"/>
            <p:nvPr/>
          </p:nvPicPr>
          <p:blipFill rotWithShape="1">
            <a:blip r:embed="rId8">
              <a:alphaModFix/>
            </a:blip>
            <a:srcRect b="0" l="0" r="0" t="0"/>
            <a:stretch/>
          </p:blipFill>
          <p:spPr>
            <a:xfrm>
              <a:off x="5097013" y="2366790"/>
              <a:ext cx="247482" cy="167626"/>
            </a:xfrm>
            <a:prstGeom prst="rect">
              <a:avLst/>
            </a:prstGeom>
            <a:noFill/>
            <a:ln>
              <a:noFill/>
            </a:ln>
            <a:effectLst>
              <a:outerShdw blurRad="114300" rotWithShape="0" algn="ctr">
                <a:schemeClr val="dk1"/>
              </a:outerShdw>
            </a:effectLst>
          </p:spPr>
        </p:pic>
        <p:pic>
          <p:nvPicPr>
            <p:cNvPr id="241" name="Google Shape;241;p26"/>
            <p:cNvPicPr preferRelativeResize="0"/>
            <p:nvPr/>
          </p:nvPicPr>
          <p:blipFill rotWithShape="1">
            <a:blip r:embed="rId8">
              <a:alphaModFix/>
            </a:blip>
            <a:srcRect b="0" l="0" r="0" t="0"/>
            <a:stretch/>
          </p:blipFill>
          <p:spPr>
            <a:xfrm>
              <a:off x="5574044" y="2363408"/>
              <a:ext cx="247482" cy="167626"/>
            </a:xfrm>
            <a:prstGeom prst="rect">
              <a:avLst/>
            </a:prstGeom>
            <a:noFill/>
            <a:ln>
              <a:noFill/>
            </a:ln>
            <a:effectLst>
              <a:outerShdw blurRad="114300" rotWithShape="0" algn="ctr">
                <a:schemeClr val="dk1"/>
              </a:outerShdw>
            </a:effectLst>
          </p:spPr>
        </p:pic>
      </p:grpSp>
      <p:cxnSp>
        <p:nvCxnSpPr>
          <p:cNvPr id="242" name="Google Shape;242;p26"/>
          <p:cNvCxnSpPr/>
          <p:nvPr/>
        </p:nvCxnSpPr>
        <p:spPr>
          <a:xfrm flipH="1" rot="10800000">
            <a:off x="3019450" y="1428782"/>
            <a:ext cx="1323900" cy="689400"/>
          </a:xfrm>
          <a:prstGeom prst="bentConnector2">
            <a:avLst/>
          </a:prstGeom>
          <a:solidFill>
            <a:schemeClr val="lt1"/>
          </a:solidFill>
          <a:ln cap="flat" cmpd="sng" w="25400">
            <a:solidFill>
              <a:schemeClr val="accent2"/>
            </a:solidFill>
            <a:prstDash val="solid"/>
            <a:round/>
            <a:headEnd len="sm" w="sm" type="none"/>
            <a:tailEnd len="med" w="med" type="triangle"/>
          </a:ln>
        </p:spPr>
      </p:cxnSp>
      <p:cxnSp>
        <p:nvCxnSpPr>
          <p:cNvPr id="243" name="Google Shape;243;p26"/>
          <p:cNvCxnSpPr/>
          <p:nvPr/>
        </p:nvCxnSpPr>
        <p:spPr>
          <a:xfrm>
            <a:off x="3019449" y="3350495"/>
            <a:ext cx="1250100" cy="468300"/>
          </a:xfrm>
          <a:prstGeom prst="bentConnector2">
            <a:avLst/>
          </a:prstGeom>
          <a:solidFill>
            <a:schemeClr val="lt1"/>
          </a:solidFill>
          <a:ln cap="flat" cmpd="sng" w="25400">
            <a:solidFill>
              <a:schemeClr val="accent2"/>
            </a:solidFill>
            <a:prstDash val="solid"/>
            <a:round/>
            <a:headEnd len="sm" w="sm" type="none"/>
            <a:tailEnd len="med" w="med" type="triangle"/>
          </a:ln>
        </p:spPr>
      </p:cxnSp>
      <p:cxnSp>
        <p:nvCxnSpPr>
          <p:cNvPr id="244" name="Google Shape;244;p26"/>
          <p:cNvCxnSpPr/>
          <p:nvPr/>
        </p:nvCxnSpPr>
        <p:spPr>
          <a:xfrm>
            <a:off x="3840992" y="2734339"/>
            <a:ext cx="428459" cy="0"/>
          </a:xfrm>
          <a:prstGeom prst="straightConnector1">
            <a:avLst/>
          </a:prstGeom>
          <a:solidFill>
            <a:schemeClr val="lt1"/>
          </a:solidFill>
          <a:ln cap="flat" cmpd="sng" w="25400">
            <a:solidFill>
              <a:schemeClr val="accent2"/>
            </a:solidFill>
            <a:prstDash val="solid"/>
            <a:round/>
            <a:headEnd len="sm" w="sm" type="none"/>
            <a:tailEnd len="med" w="med" type="triangle"/>
          </a:ln>
        </p:spPr>
      </p:cxnSp>
      <p:sp>
        <p:nvSpPr>
          <p:cNvPr id="245" name="Google Shape;245;p26"/>
          <p:cNvSpPr/>
          <p:nvPr/>
        </p:nvSpPr>
        <p:spPr>
          <a:xfrm>
            <a:off x="2197908" y="2118182"/>
            <a:ext cx="1643084" cy="1232313"/>
          </a:xfrm>
          <a:prstGeom prst="ellipse">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grpSp>
        <p:nvGrpSpPr>
          <p:cNvPr id="246" name="Google Shape;246;p26"/>
          <p:cNvGrpSpPr/>
          <p:nvPr/>
        </p:nvGrpSpPr>
        <p:grpSpPr>
          <a:xfrm>
            <a:off x="-1" y="4643229"/>
            <a:ext cx="9144000" cy="233346"/>
            <a:chOff x="0" y="5718801"/>
            <a:chExt cx="9144000" cy="530106"/>
          </a:xfrm>
        </p:grpSpPr>
        <p:sp>
          <p:nvSpPr>
            <p:cNvPr id="247" name="Google Shape;247;p26"/>
            <p:cNvSpPr/>
            <p:nvPr/>
          </p:nvSpPr>
          <p:spPr>
            <a:xfrm>
              <a:off x="0" y="5718801"/>
              <a:ext cx="9144000" cy="530106"/>
            </a:xfrm>
            <a:prstGeom prst="rect">
              <a:avLst/>
            </a:prstGeom>
            <a:gradFill>
              <a:gsLst>
                <a:gs pos="0">
                  <a:srgbClr val="FFFF7E"/>
                </a:gs>
                <a:gs pos="50000">
                  <a:srgbClr val="FFFFB1"/>
                </a:gs>
                <a:gs pos="100000">
                  <a:srgbClr val="FFFFD9"/>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248" name="Google Shape;248;p26"/>
            <p:cNvSpPr txBox="1"/>
            <p:nvPr/>
          </p:nvSpPr>
          <p:spPr>
            <a:xfrm>
              <a:off x="1084779" y="5842790"/>
              <a:ext cx="6984028" cy="295465"/>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Font typeface="Arial"/>
                <a:buNone/>
              </a:pPr>
              <a:r>
                <a:rPr b="1" lang="en-US" sz="1600" cap="none">
                  <a:solidFill>
                    <a:schemeClr val="dk1"/>
                  </a:solidFill>
                  <a:latin typeface="Arial"/>
                  <a:ea typeface="Arial"/>
                  <a:cs typeface="Arial"/>
                  <a:sym typeface="Arial"/>
                </a:rPr>
                <a:t>Vidyo’s Adaptive Video Layering</a:t>
              </a:r>
              <a:r>
                <a:rPr b="1" baseline="30000" lang="en-US" sz="1600" cap="none">
                  <a:solidFill>
                    <a:schemeClr val="dk1"/>
                  </a:solidFill>
                  <a:latin typeface="Arial"/>
                  <a:ea typeface="Arial"/>
                  <a:cs typeface="Arial"/>
                  <a:sym typeface="Arial"/>
                </a:rPr>
                <a:t>TM</a:t>
              </a:r>
              <a:r>
                <a:rPr b="1" lang="en-US" sz="1600" cap="none">
                  <a:solidFill>
                    <a:schemeClr val="dk1"/>
                  </a:solidFill>
                  <a:latin typeface="Arial"/>
                  <a:ea typeface="Arial"/>
                  <a:cs typeface="Arial"/>
                  <a:sym typeface="Arial"/>
                </a:rPr>
                <a:t> does not require a network decision.</a:t>
              </a:r>
              <a:endParaRPr b="1" sz="1600" cap="none">
                <a:solidFill>
                  <a:schemeClr val="dk1"/>
                </a:solidFill>
                <a:latin typeface="Arial"/>
                <a:ea typeface="Arial"/>
                <a:cs typeface="Arial"/>
                <a:sym typeface="Arial"/>
              </a:endParaRPr>
            </a:p>
          </p:txBody>
        </p:sp>
      </p:grpSp>
      <p:sp>
        <p:nvSpPr>
          <p:cNvPr id="249" name="Google Shape;249;p26"/>
          <p:cNvSpPr txBox="1"/>
          <p:nvPr/>
        </p:nvSpPr>
        <p:spPr>
          <a:xfrm>
            <a:off x="2425825" y="2811497"/>
            <a:ext cx="117897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VidyoRouter™</a:t>
            </a:r>
            <a:endParaRPr sz="1200">
              <a:solidFill>
                <a:schemeClr val="dk1"/>
              </a:solidFill>
              <a:latin typeface="Arial"/>
              <a:ea typeface="Arial"/>
              <a:cs typeface="Arial"/>
              <a:sym typeface="Arial"/>
            </a:endParaRPr>
          </a:p>
        </p:txBody>
      </p:sp>
      <p:grpSp>
        <p:nvGrpSpPr>
          <p:cNvPr id="250" name="Google Shape;250;p26"/>
          <p:cNvGrpSpPr/>
          <p:nvPr/>
        </p:nvGrpSpPr>
        <p:grpSpPr>
          <a:xfrm>
            <a:off x="4419600" y="2190750"/>
            <a:ext cx="1992532" cy="1078351"/>
            <a:chOff x="4408268" y="1586207"/>
            <a:chExt cx="1828800" cy="1254192"/>
          </a:xfrm>
        </p:grpSpPr>
        <p:sp>
          <p:nvSpPr>
            <p:cNvPr id="251" name="Google Shape;251;p26"/>
            <p:cNvSpPr/>
            <p:nvPr/>
          </p:nvSpPr>
          <p:spPr>
            <a:xfrm>
              <a:off x="4408268" y="1608127"/>
              <a:ext cx="1828800" cy="598456"/>
            </a:xfrm>
            <a:prstGeom prst="homePlate">
              <a:avLst>
                <a:gd fmla="val 50000" name="adj"/>
              </a:avLst>
            </a:prstGeom>
            <a:gradFill>
              <a:gsLst>
                <a:gs pos="0">
                  <a:srgbClr val="82C2EE"/>
                </a:gs>
                <a:gs pos="100000">
                  <a:schemeClr val="accent3"/>
                </a:gs>
              </a:gsLst>
              <a:lin ang="54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Times"/>
                <a:ea typeface="Times"/>
                <a:cs typeface="Times"/>
                <a:sym typeface="Times"/>
              </a:endParaRPr>
            </a:p>
          </p:txBody>
        </p:sp>
        <p:sp>
          <p:nvSpPr>
            <p:cNvPr id="252" name="Google Shape;252;p26"/>
            <p:cNvSpPr/>
            <p:nvPr/>
          </p:nvSpPr>
          <p:spPr>
            <a:xfrm>
              <a:off x="4408268" y="2245383"/>
              <a:ext cx="1828800" cy="558078"/>
            </a:xfrm>
            <a:prstGeom prst="homePlate">
              <a:avLst>
                <a:gd fmla="val 58218" name="adj"/>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253" name="Google Shape;253;p26"/>
            <p:cNvSpPr txBox="1"/>
            <p:nvPr/>
          </p:nvSpPr>
          <p:spPr>
            <a:xfrm>
              <a:off x="4772038" y="2518236"/>
              <a:ext cx="881583"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Base Layer</a:t>
              </a:r>
              <a:endParaRPr/>
            </a:p>
          </p:txBody>
        </p:sp>
        <p:sp>
          <p:nvSpPr>
            <p:cNvPr id="254" name="Google Shape;254;p26"/>
            <p:cNvSpPr txBox="1"/>
            <p:nvPr/>
          </p:nvSpPr>
          <p:spPr>
            <a:xfrm>
              <a:off x="4427484" y="1586207"/>
              <a:ext cx="1552487"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High Resolution Layer</a:t>
              </a:r>
              <a:endParaRPr/>
            </a:p>
          </p:txBody>
        </p:sp>
        <p:pic>
          <p:nvPicPr>
            <p:cNvPr id="255" name="Google Shape;255;p26"/>
            <p:cNvPicPr preferRelativeResize="0"/>
            <p:nvPr/>
          </p:nvPicPr>
          <p:blipFill rotWithShape="1">
            <a:blip r:embed="rId7">
              <a:alphaModFix/>
            </a:blip>
            <a:srcRect b="0" l="0" r="0" t="0"/>
            <a:stretch/>
          </p:blipFill>
          <p:spPr>
            <a:xfrm>
              <a:off x="4587531" y="1886612"/>
              <a:ext cx="348534" cy="236071"/>
            </a:xfrm>
            <a:prstGeom prst="rect">
              <a:avLst/>
            </a:prstGeom>
            <a:noFill/>
            <a:ln>
              <a:noFill/>
            </a:ln>
            <a:effectLst>
              <a:outerShdw blurRad="114300" rotWithShape="0" algn="ctr">
                <a:schemeClr val="dk1"/>
              </a:outerShdw>
            </a:effectLst>
          </p:spPr>
        </p:pic>
        <p:pic>
          <p:nvPicPr>
            <p:cNvPr id="256" name="Google Shape;256;p26"/>
            <p:cNvPicPr preferRelativeResize="0"/>
            <p:nvPr/>
          </p:nvPicPr>
          <p:blipFill rotWithShape="1">
            <a:blip r:embed="rId7">
              <a:alphaModFix/>
            </a:blip>
            <a:srcRect b="0" l="0" r="0" t="0"/>
            <a:stretch/>
          </p:blipFill>
          <p:spPr>
            <a:xfrm>
              <a:off x="5541594" y="1877484"/>
              <a:ext cx="348534" cy="236071"/>
            </a:xfrm>
            <a:prstGeom prst="rect">
              <a:avLst/>
            </a:prstGeom>
            <a:noFill/>
            <a:ln>
              <a:noFill/>
            </a:ln>
            <a:effectLst>
              <a:outerShdw blurRad="114300" rotWithShape="0" algn="ctr">
                <a:schemeClr val="dk1"/>
              </a:outerShdw>
            </a:effectLst>
          </p:spPr>
        </p:pic>
        <p:pic>
          <p:nvPicPr>
            <p:cNvPr id="257" name="Google Shape;257;p26"/>
            <p:cNvPicPr preferRelativeResize="0"/>
            <p:nvPr/>
          </p:nvPicPr>
          <p:blipFill rotWithShape="1">
            <a:blip r:embed="rId8">
              <a:alphaModFix/>
            </a:blip>
            <a:srcRect b="0" l="0" r="0" t="0"/>
            <a:stretch/>
          </p:blipFill>
          <p:spPr>
            <a:xfrm>
              <a:off x="4619981" y="2372536"/>
              <a:ext cx="247482" cy="167626"/>
            </a:xfrm>
            <a:prstGeom prst="rect">
              <a:avLst/>
            </a:prstGeom>
            <a:noFill/>
            <a:ln>
              <a:noFill/>
            </a:ln>
            <a:effectLst>
              <a:outerShdw blurRad="114300" rotWithShape="0" algn="ctr">
                <a:schemeClr val="dk1"/>
              </a:outerShdw>
            </a:effectLst>
          </p:spPr>
        </p:pic>
        <p:pic>
          <p:nvPicPr>
            <p:cNvPr id="258" name="Google Shape;258;p26"/>
            <p:cNvPicPr preferRelativeResize="0"/>
            <p:nvPr/>
          </p:nvPicPr>
          <p:blipFill rotWithShape="1">
            <a:blip r:embed="rId8">
              <a:alphaModFix/>
            </a:blip>
            <a:srcRect b="0" l="0" r="0" t="0"/>
            <a:stretch/>
          </p:blipFill>
          <p:spPr>
            <a:xfrm>
              <a:off x="5097013" y="2366790"/>
              <a:ext cx="247482" cy="167626"/>
            </a:xfrm>
            <a:prstGeom prst="rect">
              <a:avLst/>
            </a:prstGeom>
            <a:noFill/>
            <a:ln>
              <a:noFill/>
            </a:ln>
            <a:effectLst>
              <a:outerShdw blurRad="114300" rotWithShape="0" algn="ctr">
                <a:schemeClr val="dk1"/>
              </a:outerShdw>
            </a:effectLst>
          </p:spPr>
        </p:pic>
        <p:pic>
          <p:nvPicPr>
            <p:cNvPr id="259" name="Google Shape;259;p26"/>
            <p:cNvPicPr preferRelativeResize="0"/>
            <p:nvPr/>
          </p:nvPicPr>
          <p:blipFill rotWithShape="1">
            <a:blip r:embed="rId8">
              <a:alphaModFix/>
            </a:blip>
            <a:srcRect b="0" l="0" r="0" t="0"/>
            <a:stretch/>
          </p:blipFill>
          <p:spPr>
            <a:xfrm>
              <a:off x="5574044" y="2363408"/>
              <a:ext cx="247482" cy="167626"/>
            </a:xfrm>
            <a:prstGeom prst="rect">
              <a:avLst/>
            </a:prstGeom>
            <a:noFill/>
            <a:ln>
              <a:noFill/>
            </a:ln>
            <a:effectLst>
              <a:outerShdw blurRad="114300" rotWithShape="0" algn="ctr">
                <a:schemeClr val="dk1"/>
              </a:outerShdw>
            </a:effectLst>
          </p:spPr>
        </p:pic>
      </p:grpSp>
      <p:grpSp>
        <p:nvGrpSpPr>
          <p:cNvPr id="260" name="Google Shape;260;p26"/>
          <p:cNvGrpSpPr/>
          <p:nvPr/>
        </p:nvGrpSpPr>
        <p:grpSpPr>
          <a:xfrm>
            <a:off x="4419600" y="3584157"/>
            <a:ext cx="1992532" cy="511593"/>
            <a:chOff x="4408268" y="2245383"/>
            <a:chExt cx="1828800" cy="595016"/>
          </a:xfrm>
        </p:grpSpPr>
        <p:sp>
          <p:nvSpPr>
            <p:cNvPr id="261" name="Google Shape;261;p26"/>
            <p:cNvSpPr/>
            <p:nvPr/>
          </p:nvSpPr>
          <p:spPr>
            <a:xfrm>
              <a:off x="4408268" y="2245383"/>
              <a:ext cx="1828800" cy="558078"/>
            </a:xfrm>
            <a:prstGeom prst="homePlate">
              <a:avLst>
                <a:gd fmla="val 58218" name="adj"/>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262" name="Google Shape;262;p26"/>
            <p:cNvSpPr txBox="1"/>
            <p:nvPr/>
          </p:nvSpPr>
          <p:spPr>
            <a:xfrm>
              <a:off x="4772038" y="2518236"/>
              <a:ext cx="881583"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Base Layer</a:t>
              </a:r>
              <a:endParaRPr/>
            </a:p>
          </p:txBody>
        </p:sp>
        <p:pic>
          <p:nvPicPr>
            <p:cNvPr id="263" name="Google Shape;263;p26"/>
            <p:cNvPicPr preferRelativeResize="0"/>
            <p:nvPr/>
          </p:nvPicPr>
          <p:blipFill rotWithShape="1">
            <a:blip r:embed="rId8">
              <a:alphaModFix/>
            </a:blip>
            <a:srcRect b="0" l="0" r="0" t="0"/>
            <a:stretch/>
          </p:blipFill>
          <p:spPr>
            <a:xfrm>
              <a:off x="4619981" y="2372536"/>
              <a:ext cx="247482" cy="167626"/>
            </a:xfrm>
            <a:prstGeom prst="rect">
              <a:avLst/>
            </a:prstGeom>
            <a:noFill/>
            <a:ln>
              <a:noFill/>
            </a:ln>
            <a:effectLst>
              <a:outerShdw blurRad="114300" rotWithShape="0" algn="ctr">
                <a:schemeClr val="dk1"/>
              </a:outerShdw>
            </a:effectLst>
          </p:spPr>
        </p:pic>
        <p:pic>
          <p:nvPicPr>
            <p:cNvPr id="264" name="Google Shape;264;p26"/>
            <p:cNvPicPr preferRelativeResize="0"/>
            <p:nvPr/>
          </p:nvPicPr>
          <p:blipFill rotWithShape="1">
            <a:blip r:embed="rId8">
              <a:alphaModFix/>
            </a:blip>
            <a:srcRect b="0" l="0" r="0" t="0"/>
            <a:stretch/>
          </p:blipFill>
          <p:spPr>
            <a:xfrm>
              <a:off x="5097013" y="2366790"/>
              <a:ext cx="247482" cy="167626"/>
            </a:xfrm>
            <a:prstGeom prst="rect">
              <a:avLst/>
            </a:prstGeom>
            <a:noFill/>
            <a:ln>
              <a:noFill/>
            </a:ln>
            <a:effectLst>
              <a:outerShdw blurRad="114300" rotWithShape="0" algn="ctr">
                <a:schemeClr val="dk1"/>
              </a:outerShdw>
            </a:effectLst>
          </p:spPr>
        </p:pic>
        <p:pic>
          <p:nvPicPr>
            <p:cNvPr id="265" name="Google Shape;265;p26"/>
            <p:cNvPicPr preferRelativeResize="0"/>
            <p:nvPr/>
          </p:nvPicPr>
          <p:blipFill rotWithShape="1">
            <a:blip r:embed="rId8">
              <a:alphaModFix/>
            </a:blip>
            <a:srcRect b="0" l="0" r="0" t="0"/>
            <a:stretch/>
          </p:blipFill>
          <p:spPr>
            <a:xfrm>
              <a:off x="5574044" y="2363408"/>
              <a:ext cx="247482" cy="167626"/>
            </a:xfrm>
            <a:prstGeom prst="rect">
              <a:avLst/>
            </a:prstGeom>
            <a:noFill/>
            <a:ln>
              <a:noFill/>
            </a:ln>
            <a:effectLst>
              <a:outerShdw blurRad="114300" rotWithShape="0" algn="ctr">
                <a:schemeClr val="dk1"/>
              </a:outerShdw>
            </a:effectLst>
          </p:spPr>
        </p:pic>
      </p:grpSp>
      <p:grpSp>
        <p:nvGrpSpPr>
          <p:cNvPr id="266" name="Google Shape;266;p26"/>
          <p:cNvGrpSpPr/>
          <p:nvPr/>
        </p:nvGrpSpPr>
        <p:grpSpPr>
          <a:xfrm>
            <a:off x="172747" y="2195162"/>
            <a:ext cx="1992532" cy="1078351"/>
            <a:chOff x="4408268" y="1586207"/>
            <a:chExt cx="1828800" cy="1254192"/>
          </a:xfrm>
        </p:grpSpPr>
        <p:sp>
          <p:nvSpPr>
            <p:cNvPr id="267" name="Google Shape;267;p26"/>
            <p:cNvSpPr/>
            <p:nvPr/>
          </p:nvSpPr>
          <p:spPr>
            <a:xfrm>
              <a:off x="4408268" y="1608127"/>
              <a:ext cx="1828800" cy="598456"/>
            </a:xfrm>
            <a:prstGeom prst="homePlate">
              <a:avLst>
                <a:gd fmla="val 50000" name="adj"/>
              </a:avLst>
            </a:prstGeom>
            <a:gradFill>
              <a:gsLst>
                <a:gs pos="0">
                  <a:srgbClr val="82C2EE"/>
                </a:gs>
                <a:gs pos="100000">
                  <a:schemeClr val="accent3"/>
                </a:gs>
              </a:gsLst>
              <a:lin ang="54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chemeClr val="lt1"/>
                </a:solidFill>
                <a:latin typeface="Times"/>
                <a:ea typeface="Times"/>
                <a:cs typeface="Times"/>
                <a:sym typeface="Times"/>
              </a:endParaRPr>
            </a:p>
          </p:txBody>
        </p:sp>
        <p:sp>
          <p:nvSpPr>
            <p:cNvPr id="268" name="Google Shape;268;p26"/>
            <p:cNvSpPr/>
            <p:nvPr/>
          </p:nvSpPr>
          <p:spPr>
            <a:xfrm>
              <a:off x="4408268" y="2245383"/>
              <a:ext cx="1828800" cy="558078"/>
            </a:xfrm>
            <a:prstGeom prst="homePlate">
              <a:avLst>
                <a:gd fmla="val 58218" name="adj"/>
              </a:avLst>
            </a:prstGeom>
            <a:solidFill>
              <a:srgbClr val="92D05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269" name="Google Shape;269;p26"/>
            <p:cNvSpPr txBox="1"/>
            <p:nvPr/>
          </p:nvSpPr>
          <p:spPr>
            <a:xfrm>
              <a:off x="4772038" y="2518236"/>
              <a:ext cx="881583"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Base Layer</a:t>
              </a:r>
              <a:endParaRPr/>
            </a:p>
          </p:txBody>
        </p:sp>
        <p:sp>
          <p:nvSpPr>
            <p:cNvPr id="270" name="Google Shape;270;p26"/>
            <p:cNvSpPr txBox="1"/>
            <p:nvPr/>
          </p:nvSpPr>
          <p:spPr>
            <a:xfrm>
              <a:off x="4427484" y="1586207"/>
              <a:ext cx="1552487" cy="322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High Resolution Layer</a:t>
              </a:r>
              <a:endParaRPr/>
            </a:p>
          </p:txBody>
        </p:sp>
        <p:pic>
          <p:nvPicPr>
            <p:cNvPr id="271" name="Google Shape;271;p26"/>
            <p:cNvPicPr preferRelativeResize="0"/>
            <p:nvPr/>
          </p:nvPicPr>
          <p:blipFill rotWithShape="1">
            <a:blip r:embed="rId7">
              <a:alphaModFix/>
            </a:blip>
            <a:srcRect b="0" l="0" r="0" t="0"/>
            <a:stretch/>
          </p:blipFill>
          <p:spPr>
            <a:xfrm>
              <a:off x="4587531" y="1886612"/>
              <a:ext cx="348534" cy="236071"/>
            </a:xfrm>
            <a:prstGeom prst="rect">
              <a:avLst/>
            </a:prstGeom>
            <a:noFill/>
            <a:ln>
              <a:noFill/>
            </a:ln>
            <a:effectLst>
              <a:outerShdw blurRad="114300" rotWithShape="0" algn="ctr">
                <a:schemeClr val="dk1"/>
              </a:outerShdw>
            </a:effectLst>
          </p:spPr>
        </p:pic>
        <p:pic>
          <p:nvPicPr>
            <p:cNvPr id="272" name="Google Shape;272;p26"/>
            <p:cNvPicPr preferRelativeResize="0"/>
            <p:nvPr/>
          </p:nvPicPr>
          <p:blipFill rotWithShape="1">
            <a:blip r:embed="rId7">
              <a:alphaModFix/>
            </a:blip>
            <a:srcRect b="0" l="0" r="0" t="0"/>
            <a:stretch/>
          </p:blipFill>
          <p:spPr>
            <a:xfrm>
              <a:off x="5064561" y="1880866"/>
              <a:ext cx="348534" cy="236071"/>
            </a:xfrm>
            <a:prstGeom prst="rect">
              <a:avLst/>
            </a:prstGeom>
            <a:noFill/>
            <a:ln>
              <a:noFill/>
            </a:ln>
            <a:effectLst>
              <a:outerShdw blurRad="114300" rotWithShape="0" algn="ctr">
                <a:schemeClr val="dk1"/>
              </a:outerShdw>
            </a:effectLst>
          </p:spPr>
        </p:pic>
        <p:pic>
          <p:nvPicPr>
            <p:cNvPr id="273" name="Google Shape;273;p26"/>
            <p:cNvPicPr preferRelativeResize="0"/>
            <p:nvPr/>
          </p:nvPicPr>
          <p:blipFill rotWithShape="1">
            <a:blip r:embed="rId7">
              <a:alphaModFix/>
            </a:blip>
            <a:srcRect b="0" l="0" r="0" t="0"/>
            <a:stretch/>
          </p:blipFill>
          <p:spPr>
            <a:xfrm>
              <a:off x="5541594" y="1877484"/>
              <a:ext cx="348534" cy="236071"/>
            </a:xfrm>
            <a:prstGeom prst="rect">
              <a:avLst/>
            </a:prstGeom>
            <a:noFill/>
            <a:ln>
              <a:noFill/>
            </a:ln>
            <a:effectLst>
              <a:outerShdw blurRad="114300" rotWithShape="0" algn="ctr">
                <a:schemeClr val="dk1"/>
              </a:outerShdw>
            </a:effectLst>
          </p:spPr>
        </p:pic>
        <p:pic>
          <p:nvPicPr>
            <p:cNvPr id="274" name="Google Shape;274;p26"/>
            <p:cNvPicPr preferRelativeResize="0"/>
            <p:nvPr/>
          </p:nvPicPr>
          <p:blipFill rotWithShape="1">
            <a:blip r:embed="rId8">
              <a:alphaModFix/>
            </a:blip>
            <a:srcRect b="0" l="0" r="0" t="0"/>
            <a:stretch/>
          </p:blipFill>
          <p:spPr>
            <a:xfrm>
              <a:off x="4619981" y="2372536"/>
              <a:ext cx="247482" cy="167626"/>
            </a:xfrm>
            <a:prstGeom prst="rect">
              <a:avLst/>
            </a:prstGeom>
            <a:noFill/>
            <a:ln>
              <a:noFill/>
            </a:ln>
            <a:effectLst>
              <a:outerShdw blurRad="114300" rotWithShape="0" algn="ctr">
                <a:schemeClr val="dk1"/>
              </a:outerShdw>
            </a:effectLst>
          </p:spPr>
        </p:pic>
        <p:pic>
          <p:nvPicPr>
            <p:cNvPr id="275" name="Google Shape;275;p26"/>
            <p:cNvPicPr preferRelativeResize="0"/>
            <p:nvPr/>
          </p:nvPicPr>
          <p:blipFill rotWithShape="1">
            <a:blip r:embed="rId8">
              <a:alphaModFix/>
            </a:blip>
            <a:srcRect b="0" l="0" r="0" t="0"/>
            <a:stretch/>
          </p:blipFill>
          <p:spPr>
            <a:xfrm>
              <a:off x="5097013" y="2366790"/>
              <a:ext cx="247482" cy="167626"/>
            </a:xfrm>
            <a:prstGeom prst="rect">
              <a:avLst/>
            </a:prstGeom>
            <a:noFill/>
            <a:ln>
              <a:noFill/>
            </a:ln>
            <a:effectLst>
              <a:outerShdw blurRad="114300" rotWithShape="0" algn="ctr">
                <a:schemeClr val="dk1"/>
              </a:outerShdw>
            </a:effectLst>
          </p:spPr>
        </p:pic>
        <p:pic>
          <p:nvPicPr>
            <p:cNvPr id="276" name="Google Shape;276;p26"/>
            <p:cNvPicPr preferRelativeResize="0"/>
            <p:nvPr/>
          </p:nvPicPr>
          <p:blipFill rotWithShape="1">
            <a:blip r:embed="rId8">
              <a:alphaModFix/>
            </a:blip>
            <a:srcRect b="0" l="0" r="0" t="0"/>
            <a:stretch/>
          </p:blipFill>
          <p:spPr>
            <a:xfrm>
              <a:off x="5574044" y="2363408"/>
              <a:ext cx="247482" cy="167626"/>
            </a:xfrm>
            <a:prstGeom prst="rect">
              <a:avLst/>
            </a:prstGeom>
            <a:noFill/>
            <a:ln>
              <a:noFill/>
            </a:ln>
            <a:effectLst>
              <a:outerShdw blurRad="114300" rotWithShape="0" algn="ctr">
                <a:schemeClr val="dk1"/>
              </a:outerShdw>
            </a:effectLst>
          </p:spPr>
        </p:pic>
      </p:grpSp>
      <p:pic>
        <p:nvPicPr>
          <p:cNvPr id="277" name="Google Shape;277;p26"/>
          <p:cNvPicPr preferRelativeResize="0"/>
          <p:nvPr/>
        </p:nvPicPr>
        <p:blipFill rotWithShape="1">
          <a:blip r:embed="rId7">
            <a:alphaModFix/>
          </a:blip>
          <a:srcRect b="0" l="0" r="0" t="0"/>
          <a:stretch/>
        </p:blipFill>
        <p:spPr>
          <a:xfrm>
            <a:off x="5143232" y="2444977"/>
            <a:ext cx="379738" cy="202973"/>
          </a:xfrm>
          <a:prstGeom prst="rect">
            <a:avLst/>
          </a:prstGeom>
          <a:noFill/>
          <a:ln>
            <a:noFill/>
          </a:ln>
          <a:effectLst>
            <a:outerShdw blurRad="114300" rotWithShape="0" algn="ctr">
              <a:schemeClr val="dk1"/>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304800" y="773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Infrastructure Overview</a:t>
            </a:r>
            <a:endParaRPr b="1" i="0" sz="2500" u="none" cap="none" strike="noStrike">
              <a:solidFill>
                <a:schemeClr val="dk1"/>
              </a:solidFill>
              <a:latin typeface="Arial"/>
              <a:ea typeface="Arial"/>
              <a:cs typeface="Arial"/>
              <a:sym typeface="Arial"/>
            </a:endParaRPr>
          </a:p>
        </p:txBody>
      </p:sp>
      <p:sp>
        <p:nvSpPr>
          <p:cNvPr descr="https://training.vidyo.com/pluginfile.php/2362/course/section/392/Vidyo-Architecture.jpg" id="284" name="Google Shape;284;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sp>
        <p:nvSpPr>
          <p:cNvPr descr="https://training.vidyo.com/pluginfile.php/2362/course/section/392/Vidyo-Architecture.jpg" id="285" name="Google Shape;285;p27"/>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pic>
        <p:nvPicPr>
          <p:cNvPr descr="C:\Users\seichengrun\Desktop\Vidyo-Architecture.jpg" id="286" name="Google Shape;286;p27"/>
          <p:cNvPicPr preferRelativeResize="0"/>
          <p:nvPr/>
        </p:nvPicPr>
        <p:blipFill rotWithShape="1">
          <a:blip r:embed="rId3">
            <a:alphaModFix/>
          </a:blip>
          <a:srcRect b="0" l="0" r="0" t="0"/>
          <a:stretch/>
        </p:blipFill>
        <p:spPr>
          <a:xfrm>
            <a:off x="990600" y="895350"/>
            <a:ext cx="7386386" cy="403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8"/>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VidyoConferencing Endpoints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VidyoMobile</a:t>
            </a:r>
            <a:endParaRPr b="1" i="0" sz="2500" u="none" cap="none" strike="noStrike">
              <a:solidFill>
                <a:schemeClr val="dk1"/>
              </a:solidFill>
              <a:latin typeface="Arial"/>
              <a:ea typeface="Arial"/>
              <a:cs typeface="Arial"/>
              <a:sym typeface="Arial"/>
            </a:endParaRPr>
          </a:p>
        </p:txBody>
      </p:sp>
      <p:sp>
        <p:nvSpPr>
          <p:cNvPr id="299" name="Google Shape;299;p29"/>
          <p:cNvSpPr txBox="1"/>
          <p:nvPr>
            <p:ph idx="1" type="body"/>
          </p:nvPr>
        </p:nvSpPr>
        <p:spPr>
          <a:xfrm>
            <a:off x="152400" y="819150"/>
            <a:ext cx="8839200" cy="37147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VidyoMobile turns any iOS or Android device into a high definition VidyoConferencing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point-to-point and multipoint conferences with content sharing</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Works over Wi-Fi, 3G, and 4G wireless networks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VidyoMobile is free to download from Apple Store, Play Store, and Amazon Android Store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Requires a VidyoPortal connection or guest link</a:t>
            </a:r>
            <a:endParaRPr/>
          </a:p>
          <a:p>
            <a:pPr indent="0" lvl="0" marL="0" marR="0" rtl="0" algn="l">
              <a:spcBef>
                <a:spcPts val="280"/>
              </a:spcBef>
              <a:spcAft>
                <a:spcPts val="0"/>
              </a:spcAft>
              <a:buClr>
                <a:srgbClr val="3495DA"/>
              </a:buClr>
              <a:buFont typeface="Arial"/>
              <a:buNone/>
            </a:pPr>
            <a:r>
              <a:t/>
            </a:r>
            <a:endParaRPr b="0" i="0" sz="1400" u="none" cap="none" strike="noStrike">
              <a:solidFill>
                <a:schemeClr val="dk1"/>
              </a:solidFill>
              <a:latin typeface="Arial"/>
              <a:ea typeface="Arial"/>
              <a:cs typeface="Arial"/>
              <a:sym typeface="Arial"/>
            </a:endParaRPr>
          </a:p>
        </p:txBody>
      </p:sp>
      <p:pic>
        <p:nvPicPr>
          <p:cNvPr descr="http://www.videocorporation.com/wpimages/wp3d4a67be.png" id="300" name="Google Shape;300;p29"/>
          <p:cNvPicPr preferRelativeResize="0"/>
          <p:nvPr/>
        </p:nvPicPr>
        <p:blipFill rotWithShape="1">
          <a:blip r:embed="rId3">
            <a:alphaModFix/>
          </a:blip>
          <a:srcRect b="0" l="0" r="0" t="0"/>
          <a:stretch/>
        </p:blipFill>
        <p:spPr>
          <a:xfrm>
            <a:off x="920888" y="2495550"/>
            <a:ext cx="6896710" cy="222450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FAQ</a:t>
            </a:r>
            <a:endParaRPr b="0" i="0" sz="2800" u="none" cap="none" strike="noStrike">
              <a:solidFill>
                <a:schemeClr val="dk1"/>
              </a:solidFill>
              <a:latin typeface="Arial"/>
              <a:ea typeface="Arial"/>
              <a:cs typeface="Arial"/>
              <a:sym typeface="Arial"/>
            </a:endParaRPr>
          </a:p>
        </p:txBody>
      </p:sp>
      <p:sp>
        <p:nvSpPr>
          <p:cNvPr id="60" name="Google Shape;60;p1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To help us maintain our schedule please ask your sales rep/engineer about</a:t>
            </a:r>
            <a:endParaRPr b="0" i="0" sz="1600" u="none" cap="none" strike="noStrike">
              <a:solidFill>
                <a:schemeClr val="dk1"/>
              </a:solidFill>
              <a:latin typeface="Tahoma"/>
              <a:ea typeface="Tahoma"/>
              <a:cs typeface="Tahoma"/>
              <a:sym typeface="Tahoma"/>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Feature requests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Roadmap questions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Pricing</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Connectivity: SSID – VidyoTraining Password – Training@Vidyo</a:t>
            </a:r>
            <a:endParaRPr b="0" i="0" sz="1600" u="none" cap="none" strike="noStrike">
              <a:solidFill>
                <a:schemeClr val="dk1"/>
              </a:solidFill>
              <a:latin typeface="Tahoma"/>
              <a:ea typeface="Tahoma"/>
              <a:cs typeface="Tahoma"/>
              <a:sym typeface="Tahoma"/>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If you are having an issue please let us know!</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Restroom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Kitchen/Food</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rgbClr val="666666"/>
                </a:solidFill>
                <a:latin typeface="Calibri"/>
                <a:ea typeface="Calibri"/>
                <a:cs typeface="Calibri"/>
                <a:sym typeface="Calibri"/>
              </a:rPr>
              <a:t>“Many of the products and features described herein remain in varying stages of development and will be offered on a when-and-if available basis. The product plans, specifications, and descriptions are provided for information only and are subject to change without notice, and are provided without warranty of any kind, express or implied.  Vidyo reserves the right to modify future product plans at any time.”</a:t>
            </a:r>
            <a:endParaRPr b="0" i="0" sz="1600" u="none" cap="none" strike="noStrike">
              <a:solidFill>
                <a:srgbClr val="666666"/>
              </a:solidFill>
              <a:latin typeface="Calibri"/>
              <a:ea typeface="Calibri"/>
              <a:cs typeface="Calibri"/>
              <a:sym typeface="Calibri"/>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VidyoDesktop</a:t>
            </a:r>
            <a:endParaRPr b="1" i="0" sz="2500" u="none" cap="none" strike="noStrike">
              <a:solidFill>
                <a:schemeClr val="dk1"/>
              </a:solidFill>
              <a:latin typeface="Arial"/>
              <a:ea typeface="Arial"/>
              <a:cs typeface="Arial"/>
              <a:sym typeface="Arial"/>
            </a:endParaRPr>
          </a:p>
        </p:txBody>
      </p:sp>
      <p:sp>
        <p:nvSpPr>
          <p:cNvPr id="307" name="Google Shape;307;p30"/>
          <p:cNvSpPr txBox="1"/>
          <p:nvPr>
            <p:ph idx="1" type="body"/>
          </p:nvPr>
        </p:nvSpPr>
        <p:spPr>
          <a:xfrm>
            <a:off x="304800" y="857250"/>
            <a:ext cx="86106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point-to-point and multipoint conferences with content sharing</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Encodes up to HD 1080p@30fps (With capable hardware)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Decodes up to HD 1440p@30fps (With capable hardware)</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Downloadable and managed through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Windows, Mac and Linux</a:t>
            </a:r>
            <a:endParaRPr b="0" i="0" sz="1600" u="none" cap="none" strike="noStrike">
              <a:solidFill>
                <a:schemeClr val="dk1"/>
              </a:solidFill>
              <a:latin typeface="Arial"/>
              <a:ea typeface="Arial"/>
              <a:cs typeface="Arial"/>
              <a:sym typeface="Arial"/>
            </a:endParaRPr>
          </a:p>
        </p:txBody>
      </p:sp>
      <p:grpSp>
        <p:nvGrpSpPr>
          <p:cNvPr id="308" name="Google Shape;308;p30"/>
          <p:cNvGrpSpPr/>
          <p:nvPr/>
        </p:nvGrpSpPr>
        <p:grpSpPr>
          <a:xfrm>
            <a:off x="2253756" y="2380238"/>
            <a:ext cx="4079078" cy="2442980"/>
            <a:chOff x="1323474" y="3309960"/>
            <a:chExt cx="6448926" cy="3212633"/>
          </a:xfrm>
        </p:grpSpPr>
        <p:grpSp>
          <p:nvGrpSpPr>
            <p:cNvPr id="309" name="Google Shape;309;p30"/>
            <p:cNvGrpSpPr/>
            <p:nvPr/>
          </p:nvGrpSpPr>
          <p:grpSpPr>
            <a:xfrm>
              <a:off x="4418493" y="3309960"/>
              <a:ext cx="3353907" cy="2648396"/>
              <a:chOff x="4876800" y="1346014"/>
              <a:chExt cx="4408487" cy="4121336"/>
            </a:xfrm>
          </p:grpSpPr>
          <p:grpSp>
            <p:nvGrpSpPr>
              <p:cNvPr id="310" name="Google Shape;310;p30"/>
              <p:cNvGrpSpPr/>
              <p:nvPr/>
            </p:nvGrpSpPr>
            <p:grpSpPr>
              <a:xfrm>
                <a:off x="4876800" y="1346014"/>
                <a:ext cx="4408487" cy="4121336"/>
                <a:chOff x="4964113" y="1346014"/>
                <a:chExt cx="4408487" cy="4121336"/>
              </a:xfrm>
            </p:grpSpPr>
            <p:pic>
              <p:nvPicPr>
                <p:cNvPr id="311" name="Google Shape;311;p30"/>
                <p:cNvPicPr preferRelativeResize="0"/>
                <p:nvPr/>
              </p:nvPicPr>
              <p:blipFill rotWithShape="1">
                <a:blip r:embed="rId3">
                  <a:alphaModFix/>
                </a:blip>
                <a:srcRect b="0" l="0" r="0" t="0"/>
                <a:stretch/>
              </p:blipFill>
              <p:spPr>
                <a:xfrm>
                  <a:off x="6712869" y="1346014"/>
                  <a:ext cx="918244" cy="423346"/>
                </a:xfrm>
                <a:prstGeom prst="rect">
                  <a:avLst/>
                </a:prstGeom>
                <a:noFill/>
                <a:ln>
                  <a:noFill/>
                </a:ln>
              </p:spPr>
            </p:pic>
            <p:pic>
              <p:nvPicPr>
                <p:cNvPr descr="lapptop.jpg" id="312" name="Google Shape;312;p30"/>
                <p:cNvPicPr preferRelativeResize="0"/>
                <p:nvPr/>
              </p:nvPicPr>
              <p:blipFill rotWithShape="1">
                <a:blip r:embed="rId4">
                  <a:alphaModFix/>
                </a:blip>
                <a:srcRect b="0" l="0" r="0" t="0"/>
                <a:stretch/>
              </p:blipFill>
              <p:spPr>
                <a:xfrm>
                  <a:off x="4964113" y="1593850"/>
                  <a:ext cx="4408487" cy="3873500"/>
                </a:xfrm>
                <a:prstGeom prst="rect">
                  <a:avLst/>
                </a:prstGeom>
                <a:noFill/>
                <a:ln>
                  <a:noFill/>
                </a:ln>
              </p:spPr>
            </p:pic>
          </p:grpSp>
          <p:pic>
            <p:nvPicPr>
              <p:cNvPr descr="9 videos image.bmp" id="313" name="Google Shape;313;p30"/>
              <p:cNvPicPr preferRelativeResize="0"/>
              <p:nvPr/>
            </p:nvPicPr>
            <p:blipFill rotWithShape="1">
              <a:blip r:embed="rId5">
                <a:alphaModFix/>
              </a:blip>
              <a:srcRect b="0" l="0" r="0" t="0"/>
              <a:stretch/>
            </p:blipFill>
            <p:spPr>
              <a:xfrm>
                <a:off x="5638800" y="1982788"/>
                <a:ext cx="2771775" cy="1731962"/>
              </a:xfrm>
              <a:prstGeom prst="rect">
                <a:avLst/>
              </a:prstGeom>
              <a:noFill/>
              <a:ln>
                <a:noFill/>
              </a:ln>
            </p:spPr>
          </p:pic>
        </p:grpSp>
        <p:grpSp>
          <p:nvGrpSpPr>
            <p:cNvPr id="314" name="Google Shape;314;p30"/>
            <p:cNvGrpSpPr/>
            <p:nvPr/>
          </p:nvGrpSpPr>
          <p:grpSpPr>
            <a:xfrm>
              <a:off x="1323474" y="3829277"/>
              <a:ext cx="2536265" cy="1885214"/>
              <a:chOff x="4101020" y="4926219"/>
              <a:chExt cx="2147380" cy="1567513"/>
            </a:xfrm>
          </p:grpSpPr>
          <p:pic>
            <p:nvPicPr>
              <p:cNvPr id="315" name="Google Shape;315;p30"/>
              <p:cNvPicPr preferRelativeResize="0"/>
              <p:nvPr/>
            </p:nvPicPr>
            <p:blipFill rotWithShape="1">
              <a:blip r:embed="rId6">
                <a:alphaModFix/>
              </a:blip>
              <a:srcRect b="0" l="0" r="0" t="0"/>
              <a:stretch/>
            </p:blipFill>
            <p:spPr>
              <a:xfrm>
                <a:off x="4101020" y="4926219"/>
                <a:ext cx="2147380" cy="1567513"/>
              </a:xfrm>
              <a:prstGeom prst="rect">
                <a:avLst/>
              </a:prstGeom>
              <a:noFill/>
              <a:ln>
                <a:noFill/>
              </a:ln>
            </p:spPr>
          </p:pic>
          <p:pic>
            <p:nvPicPr>
              <p:cNvPr descr="9 videos image.bmp" id="316" name="Google Shape;316;p30"/>
              <p:cNvPicPr preferRelativeResize="0"/>
              <p:nvPr/>
            </p:nvPicPr>
            <p:blipFill rotWithShape="1">
              <a:blip r:embed="rId7">
                <a:alphaModFix/>
              </a:blip>
              <a:srcRect b="0" l="0" r="0" t="0"/>
              <a:stretch/>
            </p:blipFill>
            <p:spPr>
              <a:xfrm>
                <a:off x="4394496" y="4993228"/>
                <a:ext cx="1550203" cy="803265"/>
              </a:xfrm>
              <a:prstGeom prst="rect">
                <a:avLst/>
              </a:prstGeom>
              <a:noFill/>
              <a:ln>
                <a:noFill/>
              </a:ln>
            </p:spPr>
          </p:pic>
        </p:grpSp>
        <p:pic>
          <p:nvPicPr>
            <p:cNvPr id="317" name="Google Shape;317;p30"/>
            <p:cNvPicPr preferRelativeResize="0"/>
            <p:nvPr/>
          </p:nvPicPr>
          <p:blipFill rotWithShape="1">
            <a:blip r:embed="rId8">
              <a:alphaModFix/>
            </a:blip>
            <a:srcRect b="0" l="0" r="0" t="0"/>
            <a:stretch/>
          </p:blipFill>
          <p:spPr>
            <a:xfrm>
              <a:off x="1801740" y="5672819"/>
              <a:ext cx="1579731" cy="849774"/>
            </a:xfrm>
            <a:prstGeom prst="rect">
              <a:avLst/>
            </a:prstGeom>
            <a:noFill/>
            <a:ln>
              <a:noFill/>
            </a:ln>
          </p:spPr>
        </p:pic>
      </p:grpSp>
      <p:pic>
        <p:nvPicPr>
          <p:cNvPr descr="http://8774e4voip.com/media/catalog/product/cache/1/image/9df78eab33525d08d6e5fb8d27136e95/d/u/duet-pcsimage1.jpg" id="318" name="Google Shape;318;p30"/>
          <p:cNvPicPr preferRelativeResize="0"/>
          <p:nvPr/>
        </p:nvPicPr>
        <p:blipFill rotWithShape="1">
          <a:blip r:embed="rId9">
            <a:alphaModFix/>
          </a:blip>
          <a:srcRect b="17376" l="0" r="0" t="13809"/>
          <a:stretch/>
        </p:blipFill>
        <p:spPr>
          <a:xfrm>
            <a:off x="5029200" y="4324350"/>
            <a:ext cx="659238" cy="4966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VidyoWeb</a:t>
            </a:r>
            <a:endParaRPr b="1" i="0" sz="2500" u="none" cap="none" strike="noStrike">
              <a:solidFill>
                <a:schemeClr val="dk1"/>
              </a:solidFill>
              <a:latin typeface="Arial"/>
              <a:ea typeface="Arial"/>
              <a:cs typeface="Arial"/>
              <a:sym typeface="Arial"/>
            </a:endParaRPr>
          </a:p>
        </p:txBody>
      </p:sp>
      <p:sp>
        <p:nvSpPr>
          <p:cNvPr id="325" name="Google Shape;325;p31"/>
          <p:cNvSpPr txBox="1"/>
          <p:nvPr>
            <p:ph idx="1" type="body"/>
          </p:nvPr>
        </p:nvSpPr>
        <p:spPr>
          <a:xfrm>
            <a:off x="304800" y="857250"/>
            <a:ext cx="86106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point-to-point and multipoint conferences with content sharing</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Encodes up to HD 720p@30fps (With capable hardware)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Decodes up to HD 720p@30fps, max screen 2880x1800 pixels (With capable hardware)</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Downloadable and managed through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Windows and Mac</a:t>
            </a:r>
            <a:endParaRPr b="0" i="0" sz="1600" u="none" cap="none" strike="noStrike">
              <a:solidFill>
                <a:schemeClr val="dk1"/>
              </a:solidFill>
              <a:latin typeface="Arial"/>
              <a:ea typeface="Arial"/>
              <a:cs typeface="Arial"/>
              <a:sym typeface="Arial"/>
            </a:endParaRPr>
          </a:p>
        </p:txBody>
      </p:sp>
      <p:pic>
        <p:nvPicPr>
          <p:cNvPr id="326" name="Google Shape;326;p31"/>
          <p:cNvPicPr preferRelativeResize="0"/>
          <p:nvPr/>
        </p:nvPicPr>
        <p:blipFill rotWithShape="1">
          <a:blip r:embed="rId3">
            <a:alphaModFix/>
          </a:blip>
          <a:srcRect b="0" l="0" r="0" t="6878"/>
          <a:stretch/>
        </p:blipFill>
        <p:spPr>
          <a:xfrm>
            <a:off x="3733800" y="2190750"/>
            <a:ext cx="4343400" cy="25279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VidyoRoom</a:t>
            </a:r>
            <a:endParaRPr/>
          </a:p>
        </p:txBody>
      </p:sp>
      <p:sp>
        <p:nvSpPr>
          <p:cNvPr id="333" name="Google Shape;333;p3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Stunning HD quality conference room solution</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Works over regular internet without the need for dedicated networks</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Compatible with VidyoDesktop and VidyoMobile via VidyoPortal</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Works seamlessly with legacy video conferencing systems via VidyoGateway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Easy to deploy</a:t>
            </a:r>
            <a:endParaRPr/>
          </a:p>
          <a:p>
            <a:pPr indent="0" lvl="0" marL="0" marR="0" rtl="0" algn="l">
              <a:spcBef>
                <a:spcPts val="480"/>
              </a:spcBef>
              <a:spcAft>
                <a:spcPts val="0"/>
              </a:spcAft>
              <a:buClr>
                <a:srgbClr val="3495DA"/>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rgbClr val="3495DA"/>
              </a:buClr>
              <a:buFont typeface="Arial"/>
              <a:buNone/>
            </a:pPr>
            <a:r>
              <a:t/>
            </a:r>
            <a:endParaRPr b="0" i="0" sz="2400" u="none" cap="none" strike="noStrike">
              <a:solidFill>
                <a:schemeClr val="dk1"/>
              </a:solidFill>
              <a:latin typeface="Arial"/>
              <a:ea typeface="Arial"/>
              <a:cs typeface="Arial"/>
              <a:sym typeface="Arial"/>
            </a:endParaRPr>
          </a:p>
        </p:txBody>
      </p:sp>
      <p:pic>
        <p:nvPicPr>
          <p:cNvPr descr="http://blog.tdm.com.mx/Portals/85519/images/0902B_VIDYO_KC-resized-600.jpg" id="334" name="Google Shape;334;p32"/>
          <p:cNvPicPr preferRelativeResize="0"/>
          <p:nvPr/>
        </p:nvPicPr>
        <p:blipFill rotWithShape="1">
          <a:blip r:embed="rId3">
            <a:alphaModFix/>
          </a:blip>
          <a:srcRect b="0" l="0" r="0" t="0"/>
          <a:stretch/>
        </p:blipFill>
        <p:spPr>
          <a:xfrm>
            <a:off x="4572000" y="2794634"/>
            <a:ext cx="3467100" cy="2005966"/>
          </a:xfrm>
          <a:prstGeom prst="rect">
            <a:avLst/>
          </a:prstGeom>
          <a:noFill/>
          <a:ln>
            <a:noFill/>
          </a:ln>
          <a:effectLst>
            <a:outerShdw blurRad="292100" rotWithShape="0" algn="tl" dir="2700000" dist="139700">
              <a:srgbClr val="333333">
                <a:alpha val="64705"/>
              </a:srgbClr>
            </a:outerShdw>
          </a:effectLst>
        </p:spPr>
      </p:pic>
      <p:grpSp>
        <p:nvGrpSpPr>
          <p:cNvPr id="335" name="Google Shape;335;p32"/>
          <p:cNvGrpSpPr/>
          <p:nvPr/>
        </p:nvGrpSpPr>
        <p:grpSpPr>
          <a:xfrm>
            <a:off x="1862546" y="2784150"/>
            <a:ext cx="652054" cy="1989780"/>
            <a:chOff x="0" y="0"/>
            <a:chExt cx="1920240" cy="5852160"/>
          </a:xfrm>
        </p:grpSpPr>
        <p:pic>
          <p:nvPicPr>
            <p:cNvPr id="336" name="Google Shape;336;p32"/>
            <p:cNvPicPr preferRelativeResize="0"/>
            <p:nvPr/>
          </p:nvPicPr>
          <p:blipFill rotWithShape="1">
            <a:blip r:embed="rId4">
              <a:alphaModFix/>
            </a:blip>
            <a:srcRect b="0" l="0" r="0" t="0"/>
            <a:stretch/>
          </p:blipFill>
          <p:spPr>
            <a:xfrm>
              <a:off x="0" y="0"/>
              <a:ext cx="1920240" cy="5852160"/>
            </a:xfrm>
            <a:prstGeom prst="rect">
              <a:avLst/>
            </a:prstGeom>
            <a:noFill/>
            <a:ln>
              <a:noFill/>
            </a:ln>
          </p:spPr>
        </p:pic>
        <p:sp>
          <p:nvSpPr>
            <p:cNvPr id="337" name="Google Shape;337;p32"/>
            <p:cNvSpPr/>
            <p:nvPr/>
          </p:nvSpPr>
          <p:spPr>
            <a:xfrm>
              <a:off x="609600" y="3913293"/>
              <a:ext cx="716280" cy="71628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sp>
          <p:nvSpPr>
            <p:cNvPr id="338" name="Google Shape;338;p32"/>
            <p:cNvSpPr/>
            <p:nvPr/>
          </p:nvSpPr>
          <p:spPr>
            <a:xfrm>
              <a:off x="609600" y="27093"/>
              <a:ext cx="838200" cy="25569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pic>
          <p:nvPicPr>
            <p:cNvPr id="339" name="Google Shape;339;p32"/>
            <p:cNvPicPr preferRelativeResize="0"/>
            <p:nvPr/>
          </p:nvPicPr>
          <p:blipFill rotWithShape="1">
            <a:blip r:embed="rId5">
              <a:alphaModFix/>
            </a:blip>
            <a:srcRect b="0" l="-3015" r="0" t="0"/>
            <a:stretch/>
          </p:blipFill>
          <p:spPr>
            <a:xfrm>
              <a:off x="1006387" y="3989493"/>
              <a:ext cx="289013" cy="300641"/>
            </a:xfrm>
            <a:prstGeom prst="rect">
              <a:avLst/>
            </a:prstGeom>
            <a:noFill/>
            <a:ln>
              <a:noFill/>
            </a:ln>
          </p:spPr>
        </p:pic>
        <p:pic>
          <p:nvPicPr>
            <p:cNvPr id="340" name="Google Shape;340;p32"/>
            <p:cNvPicPr preferRelativeResize="0"/>
            <p:nvPr/>
          </p:nvPicPr>
          <p:blipFill rotWithShape="1">
            <a:blip r:embed="rId6">
              <a:alphaModFix/>
            </a:blip>
            <a:srcRect b="0" l="0" r="-748" t="0"/>
            <a:stretch/>
          </p:blipFill>
          <p:spPr>
            <a:xfrm>
              <a:off x="670560" y="4218093"/>
              <a:ext cx="624840" cy="321604"/>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3"/>
          <p:cNvSpPr txBox="1"/>
          <p:nvPr>
            <p:ph type="title"/>
          </p:nvPr>
        </p:nvSpPr>
        <p:spPr>
          <a:xfrm>
            <a:off x="304799" y="-71498"/>
            <a:ext cx="7910514" cy="85725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VidyoRoom</a:t>
            </a:r>
            <a:endParaRPr/>
          </a:p>
        </p:txBody>
      </p:sp>
      <p:grpSp>
        <p:nvGrpSpPr>
          <p:cNvPr id="347" name="Google Shape;347;p33"/>
          <p:cNvGrpSpPr/>
          <p:nvPr/>
        </p:nvGrpSpPr>
        <p:grpSpPr>
          <a:xfrm>
            <a:off x="4584700" y="1078709"/>
            <a:ext cx="4292600" cy="2206226"/>
            <a:chOff x="4584700" y="1174750"/>
            <a:chExt cx="4292600" cy="2941049"/>
          </a:xfrm>
        </p:grpSpPr>
        <p:pic>
          <p:nvPicPr>
            <p:cNvPr id="348" name="Google Shape;348;p33"/>
            <p:cNvPicPr preferRelativeResize="0"/>
            <p:nvPr/>
          </p:nvPicPr>
          <p:blipFill rotWithShape="1">
            <a:blip r:embed="rId3">
              <a:alphaModFix/>
            </a:blip>
            <a:srcRect b="0" l="0" r="0" t="0"/>
            <a:stretch/>
          </p:blipFill>
          <p:spPr>
            <a:xfrm>
              <a:off x="4584700" y="1174750"/>
              <a:ext cx="4292600" cy="2941049"/>
            </a:xfrm>
            <a:prstGeom prst="rect">
              <a:avLst/>
            </a:prstGeom>
            <a:noFill/>
            <a:ln>
              <a:noFill/>
            </a:ln>
          </p:spPr>
        </p:pic>
        <p:sp>
          <p:nvSpPr>
            <p:cNvPr id="349" name="Google Shape;349;p33"/>
            <p:cNvSpPr txBox="1"/>
            <p:nvPr/>
          </p:nvSpPr>
          <p:spPr>
            <a:xfrm>
              <a:off x="8215313" y="1283468"/>
              <a:ext cx="530915" cy="492345"/>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3"/>
                  </a:solidFill>
                  <a:latin typeface="Times"/>
                  <a:ea typeface="Times"/>
                  <a:cs typeface="Times"/>
                  <a:sym typeface="Times"/>
                </a:rPr>
                <a:t>HD</a:t>
              </a:r>
              <a:endParaRPr/>
            </a:p>
          </p:txBody>
        </p:sp>
      </p:grpSp>
      <p:grpSp>
        <p:nvGrpSpPr>
          <p:cNvPr id="350" name="Google Shape;350;p33"/>
          <p:cNvGrpSpPr/>
          <p:nvPr/>
        </p:nvGrpSpPr>
        <p:grpSpPr>
          <a:xfrm>
            <a:off x="4598799" y="1083856"/>
            <a:ext cx="4343400" cy="2233613"/>
            <a:chOff x="4584700" y="1143000"/>
            <a:chExt cx="4343400" cy="2978881"/>
          </a:xfrm>
        </p:grpSpPr>
        <p:pic>
          <p:nvPicPr>
            <p:cNvPr id="351" name="Google Shape;351;p33"/>
            <p:cNvPicPr preferRelativeResize="0"/>
            <p:nvPr/>
          </p:nvPicPr>
          <p:blipFill rotWithShape="1">
            <a:blip r:embed="rId4">
              <a:alphaModFix/>
            </a:blip>
            <a:srcRect b="0" l="0" r="0" t="0"/>
            <a:stretch/>
          </p:blipFill>
          <p:spPr>
            <a:xfrm>
              <a:off x="4584700" y="1143000"/>
              <a:ext cx="4343400" cy="2978881"/>
            </a:xfrm>
            <a:prstGeom prst="rect">
              <a:avLst/>
            </a:prstGeom>
            <a:noFill/>
            <a:ln>
              <a:noFill/>
            </a:ln>
          </p:spPr>
        </p:pic>
        <p:sp>
          <p:nvSpPr>
            <p:cNvPr id="352" name="Google Shape;352;p33"/>
            <p:cNvSpPr txBox="1"/>
            <p:nvPr/>
          </p:nvSpPr>
          <p:spPr>
            <a:xfrm>
              <a:off x="6731000" y="1215248"/>
              <a:ext cx="1963737" cy="4925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3"/>
                  </a:solidFill>
                  <a:latin typeface="Times"/>
                  <a:ea typeface="Times"/>
                  <a:cs typeface="Times"/>
                  <a:sym typeface="Times"/>
                </a:rPr>
                <a:t>MULTIPLE VGA</a:t>
              </a:r>
              <a:endParaRPr/>
            </a:p>
          </p:txBody>
        </p:sp>
      </p:grpSp>
      <p:grpSp>
        <p:nvGrpSpPr>
          <p:cNvPr id="353" name="Google Shape;353;p33"/>
          <p:cNvGrpSpPr/>
          <p:nvPr/>
        </p:nvGrpSpPr>
        <p:grpSpPr>
          <a:xfrm>
            <a:off x="4687887" y="1185862"/>
            <a:ext cx="4108368" cy="2028032"/>
            <a:chOff x="4684377" y="1283758"/>
            <a:chExt cx="4108703" cy="2704042"/>
          </a:xfrm>
        </p:grpSpPr>
        <p:pic>
          <p:nvPicPr>
            <p:cNvPr id="354" name="Google Shape;354;p33"/>
            <p:cNvPicPr preferRelativeResize="0"/>
            <p:nvPr/>
          </p:nvPicPr>
          <p:blipFill rotWithShape="1">
            <a:blip r:embed="rId5">
              <a:alphaModFix/>
            </a:blip>
            <a:srcRect b="0" l="0" r="0" t="0"/>
            <a:stretch/>
          </p:blipFill>
          <p:spPr>
            <a:xfrm>
              <a:off x="4684377" y="1283758"/>
              <a:ext cx="4104023" cy="2704042"/>
            </a:xfrm>
            <a:prstGeom prst="rect">
              <a:avLst/>
            </a:prstGeom>
            <a:noFill/>
            <a:ln>
              <a:noFill/>
            </a:ln>
          </p:spPr>
        </p:pic>
        <p:sp>
          <p:nvSpPr>
            <p:cNvPr id="355" name="Google Shape;355;p33"/>
            <p:cNvSpPr txBox="1"/>
            <p:nvPr/>
          </p:nvSpPr>
          <p:spPr>
            <a:xfrm>
              <a:off x="6819302" y="1317929"/>
              <a:ext cx="1973778" cy="4924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3"/>
                  </a:solidFill>
                  <a:latin typeface="Times"/>
                  <a:ea typeface="Times"/>
                  <a:cs typeface="Times"/>
                  <a:sym typeface="Times"/>
                </a:rPr>
                <a:t>SCREEN SHARE</a:t>
              </a:r>
              <a:endParaRPr/>
            </a:p>
          </p:txBody>
        </p:sp>
      </p:grpSp>
      <p:pic>
        <p:nvPicPr>
          <p:cNvPr id="356" name="Google Shape;356;p33"/>
          <p:cNvPicPr preferRelativeResize="0"/>
          <p:nvPr/>
        </p:nvPicPr>
        <p:blipFill rotWithShape="1">
          <a:blip r:embed="rId6">
            <a:alphaModFix/>
          </a:blip>
          <a:srcRect b="0" l="0" r="0" t="0"/>
          <a:stretch/>
        </p:blipFill>
        <p:spPr>
          <a:xfrm>
            <a:off x="177800" y="1069182"/>
            <a:ext cx="4279900" cy="2213372"/>
          </a:xfrm>
          <a:prstGeom prst="rect">
            <a:avLst/>
          </a:prstGeom>
          <a:noFill/>
          <a:ln>
            <a:noFill/>
          </a:ln>
        </p:spPr>
      </p:pic>
      <p:sp>
        <p:nvSpPr>
          <p:cNvPr id="357" name="Google Shape;357;p33"/>
          <p:cNvSpPr txBox="1"/>
          <p:nvPr/>
        </p:nvSpPr>
        <p:spPr>
          <a:xfrm>
            <a:off x="3733801" y="1206699"/>
            <a:ext cx="5886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accent3"/>
                </a:solidFill>
                <a:latin typeface="Times"/>
                <a:ea typeface="Times"/>
                <a:cs typeface="Times"/>
                <a:sym typeface="Times"/>
              </a:rPr>
              <a:t>HD </a:t>
            </a:r>
            <a:endParaRPr/>
          </a:p>
        </p:txBody>
      </p:sp>
      <p:sp>
        <p:nvSpPr>
          <p:cNvPr id="358" name="Google Shape;358;p33"/>
          <p:cNvSpPr txBox="1"/>
          <p:nvPr/>
        </p:nvSpPr>
        <p:spPr>
          <a:xfrm>
            <a:off x="5230626" y="3958828"/>
            <a:ext cx="3989574" cy="112752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 Hardware appliance</a:t>
            </a:r>
            <a:endParaRPr/>
          </a:p>
          <a:p>
            <a:pPr indent="0" lvl="0" marL="0" marR="0" rtl="0" algn="l">
              <a:lnSpc>
                <a:spcPct val="90000"/>
              </a:lnSpc>
              <a:spcBef>
                <a:spcPts val="340"/>
              </a:spcBef>
              <a:spcAft>
                <a:spcPts val="0"/>
              </a:spcAft>
              <a:buClr>
                <a:schemeClr val="dk1"/>
              </a:buClr>
              <a:buSzPts val="1700"/>
              <a:buFont typeface="Arial"/>
              <a:buChar char="•"/>
            </a:pPr>
            <a:r>
              <a:rPr lang="en-US" sz="1700">
                <a:solidFill>
                  <a:schemeClr val="dk1"/>
                </a:solidFill>
                <a:latin typeface="Arial"/>
                <a:ea typeface="Arial"/>
                <a:cs typeface="Arial"/>
                <a:sym typeface="Arial"/>
              </a:rPr>
              <a:t> Encode up to 1080p@30fps</a:t>
            </a:r>
            <a:endParaRPr/>
          </a:p>
          <a:p>
            <a:pPr indent="0" lvl="0" marL="0" marR="0" rtl="0" algn="l">
              <a:lnSpc>
                <a:spcPct val="90000"/>
              </a:lnSpc>
              <a:spcBef>
                <a:spcPts val="340"/>
              </a:spcBef>
              <a:spcAft>
                <a:spcPts val="0"/>
              </a:spcAft>
              <a:buClr>
                <a:schemeClr val="dk1"/>
              </a:buClr>
              <a:buSzPts val="1700"/>
              <a:buFont typeface="Arial"/>
              <a:buChar char="•"/>
            </a:pPr>
            <a:r>
              <a:rPr lang="en-US" sz="1700">
                <a:solidFill>
                  <a:schemeClr val="dk1"/>
                </a:solidFill>
                <a:latin typeface="Arial"/>
                <a:ea typeface="Arial"/>
                <a:cs typeface="Arial"/>
                <a:sym typeface="Arial"/>
              </a:rPr>
              <a:t> Decode up to 1080p@60fps - Dual</a:t>
            </a:r>
            <a:endParaRPr b="1" sz="2040">
              <a:solidFill>
                <a:schemeClr val="dk1"/>
              </a:solidFill>
              <a:latin typeface="Arial"/>
              <a:ea typeface="Arial"/>
              <a:cs typeface="Arial"/>
              <a:sym typeface="Arial"/>
            </a:endParaRPr>
          </a:p>
        </p:txBody>
      </p:sp>
      <p:cxnSp>
        <p:nvCxnSpPr>
          <p:cNvPr id="359" name="Google Shape;359;p33"/>
          <p:cNvCxnSpPr/>
          <p:nvPr/>
        </p:nvCxnSpPr>
        <p:spPr>
          <a:xfrm rot="10800000">
            <a:off x="2459038" y="3282610"/>
            <a:ext cx="1409700" cy="564300"/>
          </a:xfrm>
          <a:prstGeom prst="bentConnector2">
            <a:avLst/>
          </a:prstGeom>
          <a:noFill/>
          <a:ln cap="flat" cmpd="sng" w="31750">
            <a:solidFill>
              <a:schemeClr val="dk1"/>
            </a:solidFill>
            <a:prstDash val="solid"/>
            <a:round/>
            <a:headEnd len="sm" w="sm" type="none"/>
            <a:tailEnd len="med" w="med" type="stealth"/>
          </a:ln>
        </p:spPr>
      </p:cxnSp>
      <p:cxnSp>
        <p:nvCxnSpPr>
          <p:cNvPr id="360" name="Google Shape;360;p33"/>
          <p:cNvCxnSpPr/>
          <p:nvPr/>
        </p:nvCxnSpPr>
        <p:spPr>
          <a:xfrm flipH="1" rot="10800000">
            <a:off x="5230626" y="3307510"/>
            <a:ext cx="1427100" cy="539400"/>
          </a:xfrm>
          <a:prstGeom prst="bentConnector2">
            <a:avLst/>
          </a:prstGeom>
          <a:noFill/>
          <a:ln cap="flat" cmpd="sng" w="31750">
            <a:solidFill>
              <a:schemeClr val="dk1"/>
            </a:solidFill>
            <a:prstDash val="solid"/>
            <a:round/>
            <a:headEnd len="sm" w="sm" type="none"/>
            <a:tailEnd len="med" w="med" type="stealth"/>
          </a:ln>
        </p:spPr>
      </p:cxnSp>
      <p:sp>
        <p:nvSpPr>
          <p:cNvPr id="361" name="Google Shape;361;p33"/>
          <p:cNvSpPr txBox="1"/>
          <p:nvPr/>
        </p:nvSpPr>
        <p:spPr>
          <a:xfrm>
            <a:off x="847254" y="4674394"/>
            <a:ext cx="19224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HD PTZ Camera</a:t>
            </a:r>
            <a:r>
              <a:rPr b="1" lang="en-US" sz="1800">
                <a:solidFill>
                  <a:schemeClr val="dk1"/>
                </a:solidFill>
                <a:latin typeface="Times"/>
                <a:ea typeface="Times"/>
                <a:cs typeface="Times"/>
                <a:sym typeface="Times"/>
              </a:rPr>
              <a:t> </a:t>
            </a:r>
            <a:endParaRPr b="1" sz="1800">
              <a:solidFill>
                <a:schemeClr val="dk1"/>
              </a:solidFill>
              <a:latin typeface="Times"/>
              <a:ea typeface="Times"/>
              <a:cs typeface="Times"/>
              <a:sym typeface="Times"/>
            </a:endParaRPr>
          </a:p>
        </p:txBody>
      </p:sp>
      <p:cxnSp>
        <p:nvCxnSpPr>
          <p:cNvPr id="362" name="Google Shape;362;p33"/>
          <p:cNvCxnSpPr/>
          <p:nvPr/>
        </p:nvCxnSpPr>
        <p:spPr>
          <a:xfrm flipH="1" rot="10800000">
            <a:off x="2222253" y="4447031"/>
            <a:ext cx="1686296" cy="17813"/>
          </a:xfrm>
          <a:prstGeom prst="straightConnector1">
            <a:avLst/>
          </a:prstGeom>
          <a:noFill/>
          <a:ln cap="flat" cmpd="sng" w="31750">
            <a:solidFill>
              <a:schemeClr val="dk1"/>
            </a:solidFill>
            <a:prstDash val="solid"/>
            <a:round/>
            <a:headEnd len="sm" w="sm" type="none"/>
            <a:tailEnd len="med" w="med" type="stealth"/>
          </a:ln>
        </p:spPr>
      </p:cxnSp>
      <p:sp>
        <p:nvSpPr>
          <p:cNvPr id="363" name="Google Shape;363;p33"/>
          <p:cNvSpPr txBox="1"/>
          <p:nvPr/>
        </p:nvSpPr>
        <p:spPr>
          <a:xfrm>
            <a:off x="3868738" y="3287733"/>
            <a:ext cx="157231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(HD 230 model) </a:t>
            </a:r>
            <a:endParaRPr sz="1200">
              <a:solidFill>
                <a:schemeClr val="dk1"/>
              </a:solidFill>
              <a:latin typeface="Arial"/>
              <a:ea typeface="Arial"/>
              <a:cs typeface="Arial"/>
              <a:sym typeface="Arial"/>
            </a:endParaRPr>
          </a:p>
        </p:txBody>
      </p:sp>
      <p:pic>
        <p:nvPicPr>
          <p:cNvPr descr="http://pro.sony.com/bbsc/imageController?path=Asset%20Hierarchy$Professional$SEL-yf-generic-153703$SEL-yf-generic-153737evihd7v_3ql.jpg&amp;id=StepID$evihd7v_3ql&amp;dimension=370x251" id="364" name="Google Shape;364;p33"/>
          <p:cNvPicPr preferRelativeResize="0"/>
          <p:nvPr/>
        </p:nvPicPr>
        <p:blipFill rotWithShape="1">
          <a:blip r:embed="rId7">
            <a:alphaModFix/>
          </a:blip>
          <a:srcRect b="4979" l="6718" r="5034" t="4468"/>
          <a:stretch/>
        </p:blipFill>
        <p:spPr>
          <a:xfrm>
            <a:off x="1394655" y="4158987"/>
            <a:ext cx="827598" cy="576088"/>
          </a:xfrm>
          <a:prstGeom prst="rect">
            <a:avLst/>
          </a:prstGeom>
          <a:noFill/>
          <a:ln>
            <a:noFill/>
          </a:ln>
        </p:spPr>
      </p:pic>
      <p:grpSp>
        <p:nvGrpSpPr>
          <p:cNvPr id="365" name="Google Shape;365;p33"/>
          <p:cNvGrpSpPr/>
          <p:nvPr/>
        </p:nvGrpSpPr>
        <p:grpSpPr>
          <a:xfrm>
            <a:off x="4399539" y="3730700"/>
            <a:ext cx="370321" cy="1130056"/>
            <a:chOff x="0" y="0"/>
            <a:chExt cx="1920240" cy="5852160"/>
          </a:xfrm>
        </p:grpSpPr>
        <p:pic>
          <p:nvPicPr>
            <p:cNvPr id="366" name="Google Shape;366;p33"/>
            <p:cNvPicPr preferRelativeResize="0"/>
            <p:nvPr/>
          </p:nvPicPr>
          <p:blipFill rotWithShape="1">
            <a:blip r:embed="rId8">
              <a:alphaModFix/>
            </a:blip>
            <a:srcRect b="0" l="0" r="0" t="0"/>
            <a:stretch/>
          </p:blipFill>
          <p:spPr>
            <a:xfrm>
              <a:off x="0" y="0"/>
              <a:ext cx="1920240" cy="5852160"/>
            </a:xfrm>
            <a:prstGeom prst="rect">
              <a:avLst/>
            </a:prstGeom>
            <a:noFill/>
            <a:ln>
              <a:noFill/>
            </a:ln>
          </p:spPr>
        </p:pic>
        <p:sp>
          <p:nvSpPr>
            <p:cNvPr id="367" name="Google Shape;367;p33"/>
            <p:cNvSpPr/>
            <p:nvPr/>
          </p:nvSpPr>
          <p:spPr>
            <a:xfrm>
              <a:off x="609600" y="3913293"/>
              <a:ext cx="716280" cy="716280"/>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sp>
          <p:nvSpPr>
            <p:cNvPr id="368" name="Google Shape;368;p33"/>
            <p:cNvSpPr/>
            <p:nvPr/>
          </p:nvSpPr>
          <p:spPr>
            <a:xfrm>
              <a:off x="609600" y="27093"/>
              <a:ext cx="838200" cy="255693"/>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pic>
          <p:nvPicPr>
            <p:cNvPr id="369" name="Google Shape;369;p33"/>
            <p:cNvPicPr preferRelativeResize="0"/>
            <p:nvPr/>
          </p:nvPicPr>
          <p:blipFill rotWithShape="1">
            <a:blip r:embed="rId9">
              <a:alphaModFix/>
            </a:blip>
            <a:srcRect b="0" l="-3015" r="0" t="0"/>
            <a:stretch/>
          </p:blipFill>
          <p:spPr>
            <a:xfrm>
              <a:off x="1006387" y="3989493"/>
              <a:ext cx="289013" cy="300641"/>
            </a:xfrm>
            <a:prstGeom prst="rect">
              <a:avLst/>
            </a:prstGeom>
            <a:noFill/>
            <a:ln>
              <a:noFill/>
            </a:ln>
          </p:spPr>
        </p:pic>
        <p:pic>
          <p:nvPicPr>
            <p:cNvPr id="370" name="Google Shape;370;p33"/>
            <p:cNvPicPr preferRelativeResize="0"/>
            <p:nvPr/>
          </p:nvPicPr>
          <p:blipFill rotWithShape="1">
            <a:blip r:embed="rId10">
              <a:alphaModFix/>
            </a:blip>
            <a:srcRect b="0" l="0" r="-748" t="0"/>
            <a:stretch/>
          </p:blipFill>
          <p:spPr>
            <a:xfrm>
              <a:off x="670560" y="4218093"/>
              <a:ext cx="624840" cy="32160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5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grpSp>
        <p:nvGrpSpPr>
          <p:cNvPr id="375" name="Google Shape;375;p34"/>
          <p:cNvGrpSpPr/>
          <p:nvPr/>
        </p:nvGrpSpPr>
        <p:grpSpPr>
          <a:xfrm>
            <a:off x="4419601" y="1132326"/>
            <a:ext cx="1658112" cy="1215105"/>
            <a:chOff x="4575048" y="893061"/>
            <a:chExt cx="1658112" cy="1215105"/>
          </a:xfrm>
        </p:grpSpPr>
        <p:pic>
          <p:nvPicPr>
            <p:cNvPr id="376" name="Google Shape;376;p34"/>
            <p:cNvPicPr preferRelativeResize="0"/>
            <p:nvPr/>
          </p:nvPicPr>
          <p:blipFill rotWithShape="1">
            <a:blip r:embed="rId3">
              <a:alphaModFix/>
            </a:blip>
            <a:srcRect b="0" l="0" r="0" t="0"/>
            <a:stretch/>
          </p:blipFill>
          <p:spPr>
            <a:xfrm>
              <a:off x="4575048" y="893061"/>
              <a:ext cx="1658112" cy="1215105"/>
            </a:xfrm>
            <a:prstGeom prst="rect">
              <a:avLst/>
            </a:prstGeom>
            <a:noFill/>
            <a:ln>
              <a:noFill/>
            </a:ln>
          </p:spPr>
        </p:pic>
        <p:grpSp>
          <p:nvGrpSpPr>
            <p:cNvPr id="377" name="Google Shape;377;p34"/>
            <p:cNvGrpSpPr/>
            <p:nvPr/>
          </p:nvGrpSpPr>
          <p:grpSpPr>
            <a:xfrm>
              <a:off x="5398008" y="1693926"/>
              <a:ext cx="228600" cy="180387"/>
              <a:chOff x="5486400" y="1696775"/>
              <a:chExt cx="120502" cy="106245"/>
            </a:xfrm>
          </p:grpSpPr>
          <p:pic>
            <p:nvPicPr>
              <p:cNvPr id="378" name="Google Shape;378;p34"/>
              <p:cNvPicPr preferRelativeResize="0"/>
              <p:nvPr/>
            </p:nvPicPr>
            <p:blipFill rotWithShape="1">
              <a:blip r:embed="rId4">
                <a:alphaModFix/>
              </a:blip>
              <a:srcRect b="0" l="-3015" r="0" t="0"/>
              <a:stretch/>
            </p:blipFill>
            <p:spPr>
              <a:xfrm>
                <a:off x="5551165" y="1696775"/>
                <a:ext cx="55737" cy="58054"/>
              </a:xfrm>
              <a:prstGeom prst="rect">
                <a:avLst/>
              </a:prstGeom>
              <a:noFill/>
              <a:ln>
                <a:noFill/>
              </a:ln>
            </p:spPr>
          </p:pic>
          <p:pic>
            <p:nvPicPr>
              <p:cNvPr id="379" name="Google Shape;379;p34"/>
              <p:cNvPicPr preferRelativeResize="0"/>
              <p:nvPr/>
            </p:nvPicPr>
            <p:blipFill rotWithShape="1">
              <a:blip r:embed="rId5">
                <a:alphaModFix/>
              </a:blip>
              <a:srcRect b="0" l="0" r="-748" t="0"/>
              <a:stretch/>
            </p:blipFill>
            <p:spPr>
              <a:xfrm>
                <a:off x="5486400" y="1740918"/>
                <a:ext cx="120501" cy="62102"/>
              </a:xfrm>
              <a:prstGeom prst="rect">
                <a:avLst/>
              </a:prstGeom>
              <a:noFill/>
              <a:ln>
                <a:noFill/>
              </a:ln>
            </p:spPr>
          </p:pic>
        </p:grpSp>
      </p:grpSp>
      <p:sp>
        <p:nvSpPr>
          <p:cNvPr id="380" name="Google Shape;380;p3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3.0 Portfolio</a:t>
            </a:r>
            <a:endParaRPr/>
          </a:p>
        </p:txBody>
      </p:sp>
      <p:graphicFrame>
        <p:nvGraphicFramePr>
          <p:cNvPr id="381" name="Google Shape;381;p34"/>
          <p:cNvGraphicFramePr/>
          <p:nvPr/>
        </p:nvGraphicFramePr>
        <p:xfrm>
          <a:off x="457201" y="2399030"/>
          <a:ext cx="3000000" cy="3000000"/>
        </p:xfrm>
        <a:graphic>
          <a:graphicData uri="http://schemas.openxmlformats.org/drawingml/2006/table">
            <a:tbl>
              <a:tblPr bandRow="1" firstRow="1">
                <a:noFill/>
                <a:tableStyleId>{1F4F5F9E-E116-487A-992F-88689100BCFD}</a:tableStyleId>
              </a:tblPr>
              <a:tblGrid>
                <a:gridCol w="2037025"/>
                <a:gridCol w="2153975"/>
                <a:gridCol w="2057400"/>
                <a:gridCol w="1981200"/>
              </a:tblGrid>
              <a:tr h="370850">
                <a:tc>
                  <a:txBody>
                    <a:bodyPr>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spcAft>
                          <a:spcPts val="0"/>
                        </a:spcAft>
                        <a:buNone/>
                      </a:pPr>
                      <a:r>
                        <a:rPr lang="en-US" sz="1050">
                          <a:solidFill>
                            <a:schemeClr val="lt1"/>
                          </a:solidFill>
                        </a:rPr>
                        <a:t>HD-230</a:t>
                      </a:r>
                      <a:endParaRPr sz="1050">
                        <a:solidFill>
                          <a:schemeClr val="lt1"/>
                        </a:solidFill>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HD-100D</a:t>
                      </a:r>
                      <a:endParaRPr sz="1050">
                        <a:solidFill>
                          <a:schemeClr val="lt1"/>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lt1"/>
                        </a:buClr>
                        <a:buFont typeface="Arial"/>
                        <a:buNone/>
                      </a:pPr>
                      <a:r>
                        <a:rPr lang="en-US" sz="1050">
                          <a:solidFill>
                            <a:schemeClr val="lt1"/>
                          </a:solidFill>
                        </a:rPr>
                        <a:t>HD-40B</a:t>
                      </a:r>
                      <a:endParaRPr sz="1050">
                        <a:solidFill>
                          <a:schemeClr val="lt1"/>
                        </a:solidFill>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HD Encoding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a:p>
                  </a:txBody>
                  <a:tcPr marT="45725" marB="45725" marR="91450" marL="91450" anchor="ctr"/>
                </a:tc>
                <a:tc>
                  <a:txBody>
                    <a:bodyPr>
                      <a:noAutofit/>
                    </a:bodyPr>
                    <a:lstStyle/>
                    <a:p>
                      <a:pPr indent="0" lvl="0" marL="0" marR="0" rtl="0" algn="ctr">
                        <a:spcBef>
                          <a:spcPts val="0"/>
                        </a:spcBef>
                        <a:spcAft>
                          <a:spcPts val="0"/>
                        </a:spcAft>
                        <a:buNone/>
                      </a:pPr>
                      <a:r>
                        <a:rPr lang="en-US" sz="1050"/>
                        <a:t>720p30</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720p30</a:t>
                      </a:r>
                      <a:endParaRPr sz="1050">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HD Decoding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1080p60 x Dual</a:t>
                      </a:r>
                      <a:r>
                        <a:rPr lang="en-US" sz="1050"/>
                        <a:t> Screen</a:t>
                      </a:r>
                      <a:endParaRPr sz="1050"/>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sz="105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050">
                          <a:latin typeface="Arial"/>
                          <a:ea typeface="Arial"/>
                          <a:cs typeface="Arial"/>
                          <a:sym typeface="Arial"/>
                        </a:rPr>
                        <a:t>Display 1</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to 16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8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8 participants</a:t>
                      </a:r>
                      <a:endParaRPr sz="1050">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Display 2 (optional)</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latin typeface="Arial"/>
                          <a:ea typeface="Arial"/>
                          <a:cs typeface="Arial"/>
                          <a:sym typeface="Arial"/>
                        </a:rPr>
                        <a:t>Content</a:t>
                      </a:r>
                      <a:r>
                        <a:rPr lang="en-US" sz="1050">
                          <a:latin typeface="Arial"/>
                          <a:ea typeface="Arial"/>
                          <a:cs typeface="Arial"/>
                          <a:sym typeface="Arial"/>
                        </a:rPr>
                        <a:t> and/or Up to 16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Only</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Content Only</a:t>
                      </a:r>
                      <a:endParaRPr sz="1050"/>
                    </a:p>
                  </a:txBody>
                  <a:tcPr marT="45725" marB="45725" marR="91450" marL="91450" anchor="ctr"/>
                </a:tc>
              </a:tr>
              <a:tr h="370850">
                <a:tc>
                  <a:txBody>
                    <a:bodyPr>
                      <a:noAutofit/>
                    </a:bodyPr>
                    <a:lstStyle/>
                    <a:p>
                      <a:pPr indent="0" lvl="0" marL="0" marR="0" rtl="0" algn="l">
                        <a:spcBef>
                          <a:spcPts val="0"/>
                        </a:spcBef>
                        <a:spcAft>
                          <a:spcPts val="0"/>
                        </a:spcAft>
                        <a:buNone/>
                      </a:pPr>
                      <a:r>
                        <a:rPr lang="en-US" sz="1050"/>
                        <a:t>Remote Content Sharing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1080p30 (native)</a:t>
                      </a:r>
                      <a:endParaRPr sz="1050">
                        <a:solidFill>
                          <a:srgbClr val="00B050"/>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720p15 (requires Pro Pack)</a:t>
                      </a:r>
                      <a:endParaRPr sz="1050">
                        <a:solidFill>
                          <a:srgbClr val="FF0000"/>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720p5 (requires Pro Pack)</a:t>
                      </a:r>
                      <a:endParaRPr sz="1050">
                        <a:solidFill>
                          <a:srgbClr val="FF0000"/>
                        </a:solidFill>
                        <a:latin typeface="Arial"/>
                        <a:ea typeface="Arial"/>
                        <a:cs typeface="Arial"/>
                        <a:sym typeface="Arial"/>
                      </a:endParaRPr>
                    </a:p>
                  </a:txBody>
                  <a:tcPr marT="45725" marB="45725" marR="91450" marL="91450" anchor="ctr"/>
                </a:tc>
              </a:tr>
            </a:tbl>
          </a:graphicData>
        </a:graphic>
      </p:graphicFrame>
      <p:pic>
        <p:nvPicPr>
          <p:cNvPr id="382" name="Google Shape;382;p34"/>
          <p:cNvPicPr preferRelativeResize="0"/>
          <p:nvPr/>
        </p:nvPicPr>
        <p:blipFill rotWithShape="1">
          <a:blip r:embed="rId6">
            <a:alphaModFix/>
          </a:blip>
          <a:srcRect b="0" l="0" r="0" t="0"/>
          <a:stretch/>
        </p:blipFill>
        <p:spPr>
          <a:xfrm>
            <a:off x="3619763" y="1711879"/>
            <a:ext cx="857560" cy="671868"/>
          </a:xfrm>
          <a:prstGeom prst="rect">
            <a:avLst/>
          </a:prstGeom>
          <a:noFill/>
          <a:ln>
            <a:noFill/>
          </a:ln>
        </p:spPr>
      </p:pic>
      <p:grpSp>
        <p:nvGrpSpPr>
          <p:cNvPr id="383" name="Google Shape;383;p34"/>
          <p:cNvGrpSpPr/>
          <p:nvPr/>
        </p:nvGrpSpPr>
        <p:grpSpPr>
          <a:xfrm>
            <a:off x="3058680" y="1123950"/>
            <a:ext cx="370321" cy="1130056"/>
            <a:chOff x="1635867" y="-2"/>
            <a:chExt cx="1920240" cy="5852162"/>
          </a:xfrm>
        </p:grpSpPr>
        <p:pic>
          <p:nvPicPr>
            <p:cNvPr id="384" name="Google Shape;384;p34"/>
            <p:cNvPicPr preferRelativeResize="0"/>
            <p:nvPr/>
          </p:nvPicPr>
          <p:blipFill rotWithShape="1">
            <a:blip r:embed="rId7">
              <a:alphaModFix/>
            </a:blip>
            <a:srcRect b="0" l="0" r="0" t="0"/>
            <a:stretch/>
          </p:blipFill>
          <p:spPr>
            <a:xfrm>
              <a:off x="1635867" y="-2"/>
              <a:ext cx="1920240" cy="5852162"/>
            </a:xfrm>
            <a:prstGeom prst="rect">
              <a:avLst/>
            </a:prstGeom>
            <a:noFill/>
            <a:ln>
              <a:noFill/>
            </a:ln>
          </p:spPr>
        </p:pic>
        <p:sp>
          <p:nvSpPr>
            <p:cNvPr id="385" name="Google Shape;385;p34"/>
            <p:cNvSpPr/>
            <p:nvPr/>
          </p:nvSpPr>
          <p:spPr>
            <a:xfrm>
              <a:off x="2239238" y="3913295"/>
              <a:ext cx="716282" cy="716279"/>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sp>
          <p:nvSpPr>
            <p:cNvPr id="386" name="Google Shape;386;p34"/>
            <p:cNvSpPr/>
            <p:nvPr/>
          </p:nvSpPr>
          <p:spPr>
            <a:xfrm>
              <a:off x="2322784" y="27093"/>
              <a:ext cx="838200" cy="255691"/>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pic>
          <p:nvPicPr>
            <p:cNvPr id="387" name="Google Shape;387;p34"/>
            <p:cNvPicPr preferRelativeResize="0"/>
            <p:nvPr/>
          </p:nvPicPr>
          <p:blipFill rotWithShape="1">
            <a:blip r:embed="rId4">
              <a:alphaModFix/>
            </a:blip>
            <a:srcRect b="0" l="-3015" r="0" t="0"/>
            <a:stretch/>
          </p:blipFill>
          <p:spPr>
            <a:xfrm>
              <a:off x="2642253" y="3989494"/>
              <a:ext cx="289015" cy="300641"/>
            </a:xfrm>
            <a:prstGeom prst="rect">
              <a:avLst/>
            </a:prstGeom>
            <a:noFill/>
            <a:ln>
              <a:noFill/>
            </a:ln>
          </p:spPr>
        </p:pic>
        <p:pic>
          <p:nvPicPr>
            <p:cNvPr id="388" name="Google Shape;388;p34"/>
            <p:cNvPicPr preferRelativeResize="0"/>
            <p:nvPr/>
          </p:nvPicPr>
          <p:blipFill rotWithShape="1">
            <a:blip r:embed="rId5">
              <a:alphaModFix/>
            </a:blip>
            <a:srcRect b="0" l="0" r="-748" t="0"/>
            <a:stretch/>
          </p:blipFill>
          <p:spPr>
            <a:xfrm>
              <a:off x="2306425" y="4218095"/>
              <a:ext cx="624839" cy="321604"/>
            </a:xfrm>
            <a:prstGeom prst="rect">
              <a:avLst/>
            </a:prstGeom>
            <a:noFill/>
            <a:ln>
              <a:noFill/>
            </a:ln>
          </p:spPr>
        </p:pic>
      </p:grpSp>
      <p:grpSp>
        <p:nvGrpSpPr>
          <p:cNvPr id="389" name="Google Shape;389;p34"/>
          <p:cNvGrpSpPr/>
          <p:nvPr/>
        </p:nvGrpSpPr>
        <p:grpSpPr>
          <a:xfrm>
            <a:off x="457201" y="1123950"/>
            <a:ext cx="2035819" cy="1263360"/>
            <a:chOff x="1752600" y="1981200"/>
            <a:chExt cx="5434920" cy="3710001"/>
          </a:xfrm>
        </p:grpSpPr>
        <p:pic>
          <p:nvPicPr>
            <p:cNvPr id="390" name="Google Shape;390;p34"/>
            <p:cNvPicPr preferRelativeResize="0"/>
            <p:nvPr/>
          </p:nvPicPr>
          <p:blipFill rotWithShape="1">
            <a:blip r:embed="rId8">
              <a:alphaModFix/>
            </a:blip>
            <a:srcRect b="0" l="0" r="0" t="0"/>
            <a:stretch/>
          </p:blipFill>
          <p:spPr>
            <a:xfrm>
              <a:off x="1752600" y="1981200"/>
              <a:ext cx="5434920" cy="3710001"/>
            </a:xfrm>
            <a:prstGeom prst="rect">
              <a:avLst/>
            </a:prstGeom>
            <a:noFill/>
            <a:ln>
              <a:noFill/>
            </a:ln>
          </p:spPr>
        </p:pic>
        <p:pic>
          <p:nvPicPr>
            <p:cNvPr descr="http://www.logitech.com/assets/43112/4/oa-glamor-images.png" id="391" name="Google Shape;391;p34"/>
            <p:cNvPicPr preferRelativeResize="0"/>
            <p:nvPr/>
          </p:nvPicPr>
          <p:blipFill rotWithShape="1">
            <a:blip r:embed="rId9">
              <a:alphaModFix/>
            </a:blip>
            <a:srcRect b="0" l="0" r="0" t="0"/>
            <a:stretch/>
          </p:blipFill>
          <p:spPr>
            <a:xfrm>
              <a:off x="4191000" y="3800573"/>
              <a:ext cx="609600" cy="314227"/>
            </a:xfrm>
            <a:prstGeom prst="rect">
              <a:avLst/>
            </a:prstGeom>
            <a:noFill/>
            <a:ln>
              <a:noFill/>
            </a:ln>
          </p:spPr>
        </p:pic>
      </p:grpSp>
      <p:pic>
        <p:nvPicPr>
          <p:cNvPr descr="http://bmimages.jr.com/productimages/PA0MT304.PNG?CELL=325%2C325&amp;QLT=85&amp;CVT=jpeg" id="392" name="Google Shape;392;p34"/>
          <p:cNvPicPr preferRelativeResize="0"/>
          <p:nvPr/>
        </p:nvPicPr>
        <p:blipFill rotWithShape="1">
          <a:blip r:embed="rId10">
            <a:alphaModFix/>
          </a:blip>
          <a:srcRect b="0" l="0" r="0" t="0"/>
          <a:stretch/>
        </p:blipFill>
        <p:spPr>
          <a:xfrm>
            <a:off x="3705643" y="1291972"/>
            <a:ext cx="685800" cy="374763"/>
          </a:xfrm>
          <a:prstGeom prst="rect">
            <a:avLst/>
          </a:prstGeom>
          <a:noFill/>
          <a:ln>
            <a:noFill/>
          </a:ln>
        </p:spPr>
      </p:pic>
      <p:cxnSp>
        <p:nvCxnSpPr>
          <p:cNvPr id="393" name="Google Shape;393;p34"/>
          <p:cNvCxnSpPr/>
          <p:nvPr/>
        </p:nvCxnSpPr>
        <p:spPr>
          <a:xfrm>
            <a:off x="2488694" y="1040131"/>
            <a:ext cx="4326" cy="3589019"/>
          </a:xfrm>
          <a:prstGeom prst="straightConnector1">
            <a:avLst/>
          </a:prstGeom>
          <a:solidFill>
            <a:schemeClr val="accent1"/>
          </a:solidFill>
          <a:ln cap="flat" cmpd="sng" w="25400">
            <a:solidFill>
              <a:schemeClr val="dk1"/>
            </a:solidFill>
            <a:prstDash val="solid"/>
            <a:round/>
            <a:headEnd len="sm" w="sm" type="none"/>
            <a:tailEnd len="sm" w="sm" type="none"/>
          </a:ln>
        </p:spPr>
      </p:cxnSp>
      <p:cxnSp>
        <p:nvCxnSpPr>
          <p:cNvPr id="394" name="Google Shape;394;p34"/>
          <p:cNvCxnSpPr/>
          <p:nvPr/>
        </p:nvCxnSpPr>
        <p:spPr>
          <a:xfrm>
            <a:off x="4643876" y="1035003"/>
            <a:ext cx="4325" cy="3594147"/>
          </a:xfrm>
          <a:prstGeom prst="straightConnector1">
            <a:avLst/>
          </a:prstGeom>
          <a:solidFill>
            <a:schemeClr val="accent1"/>
          </a:solidFill>
          <a:ln cap="flat" cmpd="sng" w="25400">
            <a:solidFill>
              <a:schemeClr val="dk1"/>
            </a:solidFill>
            <a:prstDash val="solid"/>
            <a:round/>
            <a:headEnd len="sm" w="sm" type="none"/>
            <a:tailEnd len="sm" w="sm" type="none"/>
          </a:ln>
        </p:spPr>
      </p:cxnSp>
      <p:cxnSp>
        <p:nvCxnSpPr>
          <p:cNvPr id="395" name="Google Shape;395;p34"/>
          <p:cNvCxnSpPr/>
          <p:nvPr/>
        </p:nvCxnSpPr>
        <p:spPr>
          <a:xfrm>
            <a:off x="6705601" y="1042483"/>
            <a:ext cx="0" cy="3586667"/>
          </a:xfrm>
          <a:prstGeom prst="straightConnector1">
            <a:avLst/>
          </a:prstGeom>
          <a:solidFill>
            <a:schemeClr val="accent1"/>
          </a:solidFill>
          <a:ln cap="flat" cmpd="sng" w="25400">
            <a:solidFill>
              <a:schemeClr val="dk1"/>
            </a:solidFill>
            <a:prstDash val="solid"/>
            <a:round/>
            <a:headEnd len="sm" w="sm" type="none"/>
            <a:tailEnd len="sm" w="sm" type="none"/>
          </a:ln>
        </p:spPr>
      </p:cxnSp>
      <p:pic>
        <p:nvPicPr>
          <p:cNvPr id="396" name="Google Shape;396;p34"/>
          <p:cNvPicPr preferRelativeResize="0"/>
          <p:nvPr/>
        </p:nvPicPr>
        <p:blipFill rotWithShape="1">
          <a:blip r:embed="rId11">
            <a:alphaModFix/>
          </a:blip>
          <a:srcRect b="0" l="0" r="0" t="0"/>
          <a:stretch/>
        </p:blipFill>
        <p:spPr>
          <a:xfrm>
            <a:off x="6876056" y="1812431"/>
            <a:ext cx="800785" cy="544388"/>
          </a:xfrm>
          <a:prstGeom prst="rect">
            <a:avLst/>
          </a:prstGeom>
          <a:noFill/>
          <a:ln>
            <a:noFill/>
          </a:ln>
        </p:spPr>
      </p:pic>
      <p:pic>
        <p:nvPicPr>
          <p:cNvPr id="397" name="Google Shape;397;p34"/>
          <p:cNvPicPr preferRelativeResize="0"/>
          <p:nvPr/>
        </p:nvPicPr>
        <p:blipFill rotWithShape="1">
          <a:blip r:embed="rId12">
            <a:alphaModFix/>
          </a:blip>
          <a:srcRect b="0" l="0" r="0" t="0"/>
          <a:stretch/>
        </p:blipFill>
        <p:spPr>
          <a:xfrm>
            <a:off x="7676841" y="1711879"/>
            <a:ext cx="857560" cy="671868"/>
          </a:xfrm>
          <a:prstGeom prst="rect">
            <a:avLst/>
          </a:prstGeom>
          <a:noFill/>
          <a:ln>
            <a:noFill/>
          </a:ln>
        </p:spPr>
      </p:pic>
      <p:pic>
        <p:nvPicPr>
          <p:cNvPr id="398" name="Google Shape;398;p34"/>
          <p:cNvPicPr preferRelativeResize="0"/>
          <p:nvPr/>
        </p:nvPicPr>
        <p:blipFill rotWithShape="1">
          <a:blip r:embed="rId13">
            <a:alphaModFix/>
          </a:blip>
          <a:srcRect b="0" l="0" r="0" t="0"/>
          <a:stretch/>
        </p:blipFill>
        <p:spPr>
          <a:xfrm>
            <a:off x="6820212" y="1249721"/>
            <a:ext cx="912471" cy="389030"/>
          </a:xfrm>
          <a:prstGeom prst="rect">
            <a:avLst/>
          </a:prstGeom>
          <a:noFill/>
          <a:ln>
            <a:noFill/>
          </a:ln>
        </p:spPr>
      </p:pic>
      <p:pic>
        <p:nvPicPr>
          <p:cNvPr descr="http://bmimages.jr.com/productimages/PA0MT304.PNG?CELL=325%2C325&amp;QLT=85&amp;CVT=jpeg" id="399" name="Google Shape;399;p34"/>
          <p:cNvPicPr preferRelativeResize="0"/>
          <p:nvPr/>
        </p:nvPicPr>
        <p:blipFill rotWithShape="1">
          <a:blip r:embed="rId10">
            <a:alphaModFix/>
          </a:blip>
          <a:srcRect b="0" l="0" r="0" t="0"/>
          <a:stretch/>
        </p:blipFill>
        <p:spPr>
          <a:xfrm>
            <a:off x="7753663" y="1263988"/>
            <a:ext cx="685800" cy="374763"/>
          </a:xfrm>
          <a:prstGeom prst="rect">
            <a:avLst/>
          </a:prstGeom>
          <a:noFill/>
          <a:ln>
            <a:noFill/>
          </a:ln>
        </p:spPr>
      </p:pic>
      <p:sp>
        <p:nvSpPr>
          <p:cNvPr descr="data:image/jpeg;base64,/9j/4AAQSkZJRgABAQAAAQABAAD/2wCEAAkGBxATEhAUDxIWFRAQEBQSDxQUEBQUFBYSFxQXFhcRFRcZHCggGCYlGxQVITUhJSkrLi46Fx8zODMuNygtLisBCgoKDQwOFBAPFDclHBwsLDc0LisrKzctNzcvNywrLjQ3Kzc3LC0sKywxLCwxODcvNzMrLCwrLDcsLC0zLCwsK//AABEIAMABBgMBIgACEQEDEQH/xAAcAAEAAQUBAQAAAAAAAAAAAAAAAgEEBQYHAwj/xABEEAABAwEEBgYGBgkEAwAAAAABAAIRAwQSITEFEyJBUXEGBzJCYbEjUoGRocEkM2JystEUJUNzosLh8PFTgpKjRIOz/8QAFwEBAQEBAAAAAAAAAAAAAAAAAAECA//EAB8RAQEBAQABBAMAAAAAAAAAAAABAhGxBCFRgQNBcf/aAAwDAQACEQMRAD8A7iiIgIiICIiAiIgIiICIiAiIgIqErnHTbp9dLrPYCC/EVaw7LeIYeO697uIDM9KendCyuLKbddWafSNDw1rOIc6Dj4e+FY6O61LC+NaypTPIPH8Jn4LldQkh0mSZk8ScSVYPBjFs4eB3Kj6GsHSvR9XCnaqV71XPDHf8XQVmWuByMjwXzE8SMROAzWYsukaFMtNCra7MO+G1RVbOO03s+GBnenB9DIuQaM6S6SibLb6Noa0wW2ig+m4n1chHMuWf0T1l0hNO3t1doY4h+pGtp+BBBJyjinB0BFYaH0xZ7Uwvs1QPYHXXEAiHRN0ggEHEK/UBERAREQEREBERAREQEREBERAREQEREBERAREQFCtVaxpc8hrWglxJgADMkrw0jb6VCm6pWeGU2CXE+Q4nwXG+l/S6rbnXW3qdkB2WTDqn26keX+UGR6a9On2guoWJxZZ8qlXJ1TwbvA8+WB0xrQBA/vxKKhKKg458isc/WtEhzXC6XQ5l05TEtPyWQee1yPkrV3Y/9Z/CqgXYA8QD7xK8nKdPst+63yCi5UVo1HNMscWni1xB94Vhpkve8vfBDmzUqEm+Dude35DAZ71eBWGlSwPpkzfum5mGnHJx3T/lB27qOfNhqfvR/wDNi6MuZ9RDvodYcKrcP9g/JdMWQREQEREBERAREQEREBERAREQEREBERAREQFi+kOnqFjpGpXdngxo7b3eq0b/AJKx6W9LKNiZjt13j0VEHE/ad6rfFcb0ppGtaKprWl16ocB6rG+owbgguuken69tqB9fZY36qiDLGeJ9Y+KxRKoSokqiRKg4oSoOKipHM+3yVszsAfY/lVwMz7fJWzAYZlAaMxJkg4g7v6qojS7LPuN8ghCpR7LPujyVSqIwrXSQfgWxcDTrCTBaPWa7u78sVdKy0rcmmXEhwm5BIE/aOTeaDsHUKfo1cAzD2Y8dk4/BdRXKOoN3obUCIIdTw4dvD4Lq6yCIiAiIgIiICIiAiIgIiICIiAiIgIiIC1np30jfY6LDSYHVaziymXdhkCS9288t62Zc165KkCy8qp/AEHOrba3Oe99V5fWqGXuccTz4AcF5tdIB4rBdIHvaKQBi/UhwG8eJ3rODJUCVGVUlRKAVBxUioFFTb2v74LzstMFrSXQQwQMdrdd+J9y9G9r2/JX2idB16tBlSkGuF114XgHC6fHPkiMNQ7DPuhVKjZzsMj1Qvd9BwY2oRsPc5jThi5sFwjMdoKjyhWukC/YuNDsy6Ti0esJwHNXZaQASDByMYGOCstK3fR3nlm0S2CcTy+ZwCDqXUC4XLWAZ+rIPHaqYrri491BvxtYiNlpjh6R/5rsKyCIiAiIgIiICIiAiIgIiICIiAiIgIiIC5d1znGyj7FQ/xMXUVy7rhxq2UH/Sqfib+SDltqs4qubebNwy1swJ4vO7kr0KcACBgFEqiJUVIqJQFEqqoUEmHa9vyWX6P9IzQoNp3AZa6Dfuna8AMcRmsOzte35LdehNJrrBi1huurFxLWFwIDSyJxGOUKjQKAhrfBoUKTXXnTiOY8s5xAjLZC9Rl7/Mq41z3Uy0ltyk5gaLjb0Pvmb0TmDvOfggtKdSodl5cWtm4CTdEzN3cJwy8ZXhpMmGRT1mPZO7LaiMfLisi6oXUxsUwKbgy836xxLbwL8YyPwWO0oDdbFTV7XawAP2Tv8AZlhig6J1CO9LagTJ1WeG6pvjDfuXaFxLqFcP0i0gCPQvwIjKpT3bs121SgiIoCIiAiIgIiICIiAiIgIiICIiAiIgLlXW676RZxwoO+L/AOi6quTdbJ+l0vCzj8bkg0ZygVNygVRAqikVFBRUBVVSEFW9v2/JX2gtDvrU2PYQCHXW4YyDuIM7+Csafb/3LPdCtJ0abGNqvDLtUukziCRlA3XfiqNag78wSDzBXrceKZN12rfUbLyNm+0GGgxhg44KFQ7T4yL3kcrxXtZ6INK0OLXEsdSDXTsi9elkZzgDj4IPLaDIg3HvvXiyNpou3WuyOHtVhpW6GNL2lwvZDCJGd7d88llKbJouJLzcrhrQT6IBzCTHF2yOQ5rH2+/dbqyA+9mRujHE4D2+ag3fqKcRa6oO+hUgXbsC9RIF3dhuXclwXqNcP094H+lWnPtTTJiccwc13pSgiIgIiICIiAiIgIiICIiAiIgIiICIiAuR9a5+mM8LM38b11xce60nTbuVnpj4vKQaeV5uUyoFaESqKpUVAVCqoUEGHaM8Va05AwcQOGyfHeF7VGA3wf7xC1zVaydUNXdfDrxwJJ3O4/Y8VRsIHt8ULv6wAJ5nf7VrwBfLaJcHtO1eJaDuwx2Me6f6KRe4y2k95qDPaIBjtXAf5kGwCoYujATeIE7TsrzuJAwlWWlgw0xrCbt8ZYmYMQN/tWONap2adQmrkWgyJGdwkbR8PNeptDiIJ1j4F6kYLQd5wG3HDcg3zqRd+sPA0qgbiTLbrYMnPJd+Xz71MOI0iJOLm1JEgwTTOzI4QvoJSgiIoCIiAiIgIiICIiAiIgIiICIiAiIgLjPWaf1hU8KVIfAn5rsy4t1kH9YV/BlIf9YPzVg1YrzK9CoFURKoqqigIiIrwd3vb5ha/aRMfpRjE6u6Mbs44YiMtrPmthd3/b5ha9gyY9NNQyJlrXTvzN4+7mqhXlw9NDaeBplpLr2WQ/a4d45fBUqYhwdDKcCKl68XRkHH9pyGSlU2bxcTVMiWSJad1+Jundhgr06NcDNd4ax4BbTfAIG6Ggy3mBBQWDsbw7LbomtOLhuvEZg8AZ4ypCdoDZhomuSBebxJGQO4gk4Yq4tdidTkv2qPca3Lm093xcvFzNmXfVZtpgAOB4jgZ7xwKDduqAxpGmPFwJgC8dW/aAHH4r6GXzp1TmNI2eBDS43BEQ24/A/nvX0WpQREUBERAREQEREBERAREQEREBERAREQFxLrCM6RtXhqh/0sXbVw/p0Z0hbP3jB7qTFYNeKgV6FRIQeapCnCpCCgCpCnCpCC2f3+Z8wsBSxJ/RsHSb5cMS2dxOF2ZwzWff3+Z81r9TaB1nomB5gzAcZ3jOd85KjIdGxQ14gSabX1HAhwa4saXXWzjBcN6zdfo255q1HWgOOy95NNwcS7F2zjIAwBG+BhmtesNrNOoHubdawguLiDfERFT1pHBZCvZ34vovL6TuydZtNbMhjhO7iMDgguauj306NRs3oa6pTNwgNe2pcLcc7wh0LANO1P7cjEYls8PEx3JjyWWr2hzaFRj3uNStF6XEinTbjJk5k8Mcli25QOzd+tnGOfDdnKDberA/rKhJ29YL4BkB11wgcOW7JfRa+cOrUgaRs0YgPZDpm8MRI9+/FfR6lBERQEREBERAREQEREBERAREQEREBERAXDemeNutn74fCmwLuS4X0tP022fv3fAAfJWDCOUVMqKCipCqUQUhUhSKigtKmT/vHzWBrAtxr7ck6trQLwHAHAARuWeqZO+8fNYFmwXar0ji/bBxa0zhLeO6ckCo0gTU2mYatrWxHC7PY8ZzUg9zQXXiKRGyxoLTj+Ez3siowGl5ab1U9ppN6Ofrx8EcAHF2dYjsTIHh9rjcVEiCReP1UTcjanjznvTHkpBuF4iKUTq4xmc/Ez3v8AC852pMGvGAkxwid2HcW59DujNltWtfXFY1qZZcbScALpGM4GOSSW+0iWyTtq06v3fT7KYhpqMuiMRtQZO/HevpRcKdoWlZNJWDVNqDWvpl2sqXjhUa0AC6LueS7qms3N5YZ1NTsERFlRERAREQEREBERAREQEREBERAREQFwjpa4fplruy4a984AQZxETjzXd1oOnuro1alWrRtEOqvc8tqMloJMwCIKo5aajd5jnh5oFsekehWkaUzQ1jR3qTg8c7ph3wWuV7PdMPYWO4OaWO+RQRJSVE0jucfbDvMKO39k+8fmg9CVAlebqsZtcPGLw/hlUFZp7wnhMH3HFB5u38z5rBMElwobLrxvOOZE91xyE7jis6d/M+awlTavB41dNrzJ3OM94Zk78MEFGHEilsuGb7t0eN31OZ+Cb3Nb242qkRzw3Yd5SqSQ4PF2kI2plxjKSO3PAKhEtIwFAAbUmTyPwuQqIgGbrZLi36zDAcRxEd5b/wBXdQtNQSIdqw4zAi67Gee9aJQbMBoGokBwO8kjB28Gdww5rdeh+iaVd9x7ScHZEwGtAgBsgb129Peb78S+HD1HvjnzZ5+mW09UnSGj3Xr0VmgGQcNZTwkYLti+fNL2Bln0hQaxoFyqy8QHAHbYQYJwwK+g1PUamt9n7k8fR6ec/HPvzf6IiLg7iIiAiIgIiICIiAiIgIiICIiAiIgIiICtrZYaNURWpse3g9gcPirlEGnaR6ubDUk0w+ifsPlv/F0gexatpLqytbZNCpTqjg6ab/m0+8LrSIPnzSegLXQnXWeo0DvXbzed5shYrA8CN+RX0vCw+k+i1hryatnYXHvtbcf/AMmwUHz2WAYAQOAwWGrOiTXxAcdU1sX4nJsbo4rulu6qbM4zSr1aYJyIbUEcBMH4lRo9U1lHatFY8hTb/KqOGkYFztqn+zYxp9l0ZsPEn4qYpky6HXIgUrmP3SMs+8u+Ueq/R47RrO51Y8gFeUurrRg/YuP3q1Q/NOj55pUXlzXlr23cBTGQ4wd4344rYNEaXbQm9TLjeDmkVbl0jkROS7jT6EaMH/h0j95t7zlX1Ho/Ymdiy0G8qFMfJazu5vYzrM1OV8/27ShtFelUDALrwXG+XvcS5uLjjOS+kQvOnZ2N7LGt5NA8l6qa1dX3XOZmcgiIsqIiICIiAiIgIiIP/9k=" id="400" name="Google Shape;400;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grpSp>
        <p:nvGrpSpPr>
          <p:cNvPr id="401" name="Google Shape;401;p34"/>
          <p:cNvGrpSpPr/>
          <p:nvPr/>
        </p:nvGrpSpPr>
        <p:grpSpPr>
          <a:xfrm>
            <a:off x="7131667" y="1882353"/>
            <a:ext cx="228600" cy="180387"/>
            <a:chOff x="5486400" y="1696775"/>
            <a:chExt cx="120502" cy="106245"/>
          </a:xfrm>
        </p:grpSpPr>
        <p:pic>
          <p:nvPicPr>
            <p:cNvPr id="402" name="Google Shape;402;p34"/>
            <p:cNvPicPr preferRelativeResize="0"/>
            <p:nvPr/>
          </p:nvPicPr>
          <p:blipFill rotWithShape="1">
            <a:blip r:embed="rId4">
              <a:alphaModFix/>
            </a:blip>
            <a:srcRect b="0" l="-3015" r="0" t="0"/>
            <a:stretch/>
          </p:blipFill>
          <p:spPr>
            <a:xfrm>
              <a:off x="5551165" y="1696775"/>
              <a:ext cx="55737" cy="58054"/>
            </a:xfrm>
            <a:prstGeom prst="rect">
              <a:avLst/>
            </a:prstGeom>
            <a:noFill/>
            <a:ln>
              <a:noFill/>
            </a:ln>
          </p:spPr>
        </p:pic>
        <p:pic>
          <p:nvPicPr>
            <p:cNvPr id="403" name="Google Shape;403;p34"/>
            <p:cNvPicPr preferRelativeResize="0"/>
            <p:nvPr/>
          </p:nvPicPr>
          <p:blipFill rotWithShape="1">
            <a:blip r:embed="rId5">
              <a:alphaModFix/>
            </a:blip>
            <a:srcRect b="0" l="0" r="-748" t="0"/>
            <a:stretch/>
          </p:blipFill>
          <p:spPr>
            <a:xfrm>
              <a:off x="5486400" y="1740918"/>
              <a:ext cx="120501" cy="62102"/>
            </a:xfrm>
            <a:prstGeom prst="rect">
              <a:avLst/>
            </a:prstGeom>
            <a:noFill/>
            <a:ln>
              <a:noFill/>
            </a:ln>
          </p:spPr>
        </p:pic>
      </p:grpSp>
      <p:pic>
        <p:nvPicPr>
          <p:cNvPr id="404" name="Google Shape;404;p34"/>
          <p:cNvPicPr preferRelativeResize="0"/>
          <p:nvPr/>
        </p:nvPicPr>
        <p:blipFill rotWithShape="1">
          <a:blip r:embed="rId6">
            <a:alphaModFix/>
          </a:blip>
          <a:srcRect b="0" l="0" r="0" t="0"/>
          <a:stretch/>
        </p:blipFill>
        <p:spPr>
          <a:xfrm>
            <a:off x="5648933" y="1688978"/>
            <a:ext cx="857560" cy="671868"/>
          </a:xfrm>
          <a:prstGeom prst="rect">
            <a:avLst/>
          </a:prstGeom>
          <a:noFill/>
          <a:ln>
            <a:noFill/>
          </a:ln>
        </p:spPr>
      </p:pic>
      <p:pic>
        <p:nvPicPr>
          <p:cNvPr descr="http://bmimages.jr.com/productimages/PA0MT304.PNG?CELL=325%2C325&amp;QLT=85&amp;CVT=jpeg" id="405" name="Google Shape;405;p34"/>
          <p:cNvPicPr preferRelativeResize="0"/>
          <p:nvPr/>
        </p:nvPicPr>
        <p:blipFill rotWithShape="1">
          <a:blip r:embed="rId10">
            <a:alphaModFix/>
          </a:blip>
          <a:srcRect b="0" l="0" r="0" t="0"/>
          <a:stretch/>
        </p:blipFill>
        <p:spPr>
          <a:xfrm>
            <a:off x="5734813" y="1220679"/>
            <a:ext cx="685800" cy="3747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VidyoPanorama 600</a:t>
            </a:r>
            <a:endParaRPr b="1" i="0" sz="2500" u="none" cap="none" strike="noStrike">
              <a:solidFill>
                <a:schemeClr val="dk1"/>
              </a:solidFill>
              <a:latin typeface="Arial"/>
              <a:ea typeface="Arial"/>
              <a:cs typeface="Arial"/>
              <a:sym typeface="Arial"/>
            </a:endParaRPr>
          </a:p>
        </p:txBody>
      </p:sp>
      <p:sp>
        <p:nvSpPr>
          <p:cNvPr id="412" name="Google Shape;412;p35"/>
          <p:cNvSpPr txBox="1"/>
          <p:nvPr>
            <p:ph idx="1" type="body"/>
          </p:nvPr>
        </p:nvSpPr>
        <p:spPr>
          <a:xfrm>
            <a:off x="304800" y="819150"/>
            <a:ext cx="8458200" cy="37719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 to 6 screens of any size at up to 1080p@60 resolution from a 1u appliance</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Each screen can display a full-screen participant, shared content, or up to 8 participants in continuous presence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Conference with all types of endpoints, including room systems, desktops, laptops, tablets, and mobiles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Dynamic adaption technologies optimize each video stream to gracefully conceal and then recover from network errors</a:t>
            </a:r>
            <a:endParaRPr b="0" i="0" sz="2400" u="none" cap="none" strike="noStrike">
              <a:solidFill>
                <a:schemeClr val="dk1"/>
              </a:solidFill>
              <a:latin typeface="Arial"/>
              <a:ea typeface="Arial"/>
              <a:cs typeface="Arial"/>
              <a:sym typeface="Arial"/>
            </a:endParaRPr>
          </a:p>
        </p:txBody>
      </p:sp>
      <p:pic>
        <p:nvPicPr>
          <p:cNvPr descr="VidyoPanorama in Action" id="413" name="Google Shape;413;p35"/>
          <p:cNvPicPr preferRelativeResize="0"/>
          <p:nvPr/>
        </p:nvPicPr>
        <p:blipFill rotWithShape="1">
          <a:blip r:embed="rId3">
            <a:alphaModFix/>
          </a:blip>
          <a:srcRect b="0" l="0" r="0" t="0"/>
          <a:stretch/>
        </p:blipFill>
        <p:spPr>
          <a:xfrm>
            <a:off x="5486400" y="2970564"/>
            <a:ext cx="2819400" cy="1850439"/>
          </a:xfrm>
          <a:prstGeom prst="rect">
            <a:avLst/>
          </a:prstGeom>
          <a:noFill/>
          <a:ln>
            <a:noFill/>
          </a:ln>
        </p:spPr>
      </p:pic>
      <p:graphicFrame>
        <p:nvGraphicFramePr>
          <p:cNvPr id="414" name="Google Shape;414;p35"/>
          <p:cNvGraphicFramePr/>
          <p:nvPr/>
        </p:nvGraphicFramePr>
        <p:xfrm>
          <a:off x="457200" y="2952750"/>
          <a:ext cx="3000000" cy="3000000"/>
        </p:xfrm>
        <a:graphic>
          <a:graphicData uri="http://schemas.openxmlformats.org/drawingml/2006/table">
            <a:tbl>
              <a:tblPr bandRow="1" firstRow="1">
                <a:noFill/>
                <a:tableStyleId>{1F4F5F9E-E116-487A-992F-88689100BCFD}</a:tableStyleId>
              </a:tblPr>
              <a:tblGrid>
                <a:gridCol w="1524000"/>
                <a:gridCol w="3124200"/>
              </a:tblGrid>
              <a:tr h="370850">
                <a:tc>
                  <a:txBody>
                    <a:bodyPr>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spcAft>
                          <a:spcPts val="0"/>
                        </a:spcAft>
                        <a:buNone/>
                      </a:pPr>
                      <a:r>
                        <a:rPr lang="en-US" sz="1350"/>
                        <a:t>VidyoPanorama 600 – VP600</a:t>
                      </a:r>
                      <a:endParaRPr sz="1350">
                        <a:solidFill>
                          <a:schemeClr val="dk1"/>
                        </a:solidFill>
                        <a:latin typeface="Arial"/>
                        <a:ea typeface="Arial"/>
                        <a:cs typeface="Arial"/>
                        <a:sym typeface="Arial"/>
                      </a:endParaRPr>
                    </a:p>
                  </a:txBody>
                  <a:tcPr marT="45725" marB="45725" marR="91450" marL="91450"/>
                </a:tc>
              </a:tr>
              <a:tr h="406400">
                <a:tc>
                  <a:txBody>
                    <a:bodyPr>
                      <a:noAutofit/>
                    </a:bodyPr>
                    <a:lstStyle/>
                    <a:p>
                      <a:pPr indent="0" lvl="0" marL="0" marR="0" rtl="0" algn="l">
                        <a:spcBef>
                          <a:spcPts val="0"/>
                        </a:spcBef>
                        <a:spcAft>
                          <a:spcPts val="0"/>
                        </a:spcAft>
                        <a:buNone/>
                      </a:pPr>
                      <a:r>
                        <a:rPr lang="en-US" sz="1350"/>
                        <a:t>HD Encoding</a:t>
                      </a:r>
                      <a:endParaRPr sz="13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350"/>
                        <a:t>1080p60</a:t>
                      </a:r>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350"/>
                        <a:t>HD Decoding</a:t>
                      </a:r>
                      <a:endParaRPr sz="13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350"/>
                        <a:t>1080p60</a:t>
                      </a:r>
                      <a:r>
                        <a:rPr lang="en-US" sz="1350"/>
                        <a:t> up to Six Screens</a:t>
                      </a:r>
                      <a:endParaRPr sz="1350"/>
                    </a:p>
                  </a:txBody>
                  <a:tcPr marT="45725" marB="45725" marR="91450" marL="91450" anchor="ctr"/>
                </a:tc>
              </a:tr>
              <a:tr h="370850">
                <a:tc>
                  <a:txBody>
                    <a:bodyPr>
                      <a:noAutofit/>
                    </a:bodyPr>
                    <a:lstStyle/>
                    <a:p>
                      <a:pPr indent="0" lvl="0" marL="0" marR="0" rtl="0" algn="l">
                        <a:spcBef>
                          <a:spcPts val="0"/>
                        </a:spcBef>
                        <a:spcAft>
                          <a:spcPts val="0"/>
                        </a:spcAft>
                        <a:buNone/>
                      </a:pPr>
                      <a:r>
                        <a:rPr lang="en-US" sz="1350"/>
                        <a:t>No.</a:t>
                      </a:r>
                      <a:r>
                        <a:rPr lang="en-US" sz="1350"/>
                        <a:t> Screens</a:t>
                      </a:r>
                      <a:endParaRPr sz="13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350"/>
                        <a:t>Up to Six</a:t>
                      </a:r>
                      <a:endParaRPr sz="135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350"/>
                        <a:t>Content Sharing</a:t>
                      </a:r>
                      <a:endParaRPr sz="13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350"/>
                        <a:t>1080p30 (native)</a:t>
                      </a:r>
                      <a:endParaRPr sz="1350">
                        <a:solidFill>
                          <a:srgbClr val="00B050"/>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VidyoSlate</a:t>
            </a:r>
            <a:endParaRPr b="1" i="0" sz="2500" u="none" cap="none" strike="noStrike">
              <a:solidFill>
                <a:schemeClr val="dk1"/>
              </a:solidFill>
              <a:latin typeface="Arial"/>
              <a:ea typeface="Arial"/>
              <a:cs typeface="Arial"/>
              <a:sym typeface="Arial"/>
            </a:endParaRPr>
          </a:p>
        </p:txBody>
      </p:sp>
      <p:sp>
        <p:nvSpPr>
          <p:cNvPr id="421" name="Google Shape;421;p3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Free iOS application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Share content from your tablet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View Shared content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Create notes and annotations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Draw on whiteboards</a:t>
            </a:r>
            <a:endParaRPr b="0" i="0" sz="1800" u="none" cap="none" strike="noStrike">
              <a:solidFill>
                <a:schemeClr val="dk1"/>
              </a:solidFill>
              <a:latin typeface="Tahoma"/>
              <a:ea typeface="Tahoma"/>
              <a:cs typeface="Tahoma"/>
              <a:sym typeface="Tahoma"/>
            </a:endParaRPr>
          </a:p>
        </p:txBody>
      </p:sp>
      <p:pic>
        <p:nvPicPr>
          <p:cNvPr descr="http://i1.ytimg.com/vi/Me9frwmp9qA/maxresdefault.jpg" id="422" name="Google Shape;422;p36"/>
          <p:cNvPicPr preferRelativeResize="0"/>
          <p:nvPr/>
        </p:nvPicPr>
        <p:blipFill rotWithShape="1">
          <a:blip r:embed="rId3">
            <a:alphaModFix/>
          </a:blip>
          <a:srcRect b="0" l="0" r="0" t="0"/>
          <a:stretch/>
        </p:blipFill>
        <p:spPr>
          <a:xfrm>
            <a:off x="3962400" y="1352550"/>
            <a:ext cx="4815802" cy="2708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Endpoints - </a:t>
            </a:r>
            <a:r>
              <a:rPr b="1" i="0" lang="en-US" sz="2500" u="none" cap="none" strike="noStrike">
                <a:solidFill>
                  <a:schemeClr val="dk1"/>
                </a:solidFill>
                <a:latin typeface="Arial"/>
                <a:ea typeface="Arial"/>
                <a:cs typeface="Arial"/>
                <a:sym typeface="Arial"/>
              </a:rPr>
              <a:t>Screen and Application Sharing</a:t>
            </a:r>
            <a:endParaRPr b="1" i="0" sz="2500" u="none" cap="none" strike="noStrike">
              <a:solidFill>
                <a:schemeClr val="dk1"/>
              </a:solidFill>
              <a:latin typeface="Arial"/>
              <a:ea typeface="Arial"/>
              <a:cs typeface="Arial"/>
              <a:sym typeface="Arial"/>
            </a:endParaRPr>
          </a:p>
        </p:txBody>
      </p:sp>
      <p:sp>
        <p:nvSpPr>
          <p:cNvPr id="429" name="Google Shape;429;p37"/>
          <p:cNvSpPr txBox="1"/>
          <p:nvPr>
            <p:ph idx="1" type="body"/>
          </p:nvPr>
        </p:nvSpPr>
        <p:spPr>
          <a:xfrm>
            <a:off x="152400" y="895350"/>
            <a:ext cx="5334000" cy="3515549"/>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Share HD quality content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All participants can share concurrently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Data can be unhinged into a separate window</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View in preferred mode or in continuous presence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Share full desktop or specific application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H.239 via VidyoGateway</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http://www.temasys.com.sg/wp/wp-content/uploads/2013/02/Collaborate-Share-Display-Frame.jpg" id="430" name="Google Shape;430;p37"/>
          <p:cNvPicPr preferRelativeResize="0"/>
          <p:nvPr/>
        </p:nvPicPr>
        <p:blipFill rotWithShape="1">
          <a:blip r:embed="rId3">
            <a:alphaModFix/>
          </a:blip>
          <a:srcRect b="0" l="0" r="0" t="0"/>
          <a:stretch/>
        </p:blipFill>
        <p:spPr>
          <a:xfrm>
            <a:off x="5465010" y="895350"/>
            <a:ext cx="3602790" cy="251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38"/>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VidyoConferencing Infrastructure</a:t>
            </a:r>
            <a:endParaRPr b="0" i="0" sz="1800" u="none" cap="none" strike="noStrike">
              <a:solidFill>
                <a:schemeClr val="lt1"/>
              </a:solidFill>
              <a:latin typeface="Arial"/>
              <a:ea typeface="Arial"/>
              <a:cs typeface="Arial"/>
              <a:sym typeface="Arial"/>
            </a:endParaRPr>
          </a:p>
        </p:txBody>
      </p:sp>
      <p:sp>
        <p:nvSpPr>
          <p:cNvPr id="437" name="Google Shape;437;p38"/>
          <p:cNvSpPr txBox="1"/>
          <p:nvPr/>
        </p:nvSpPr>
        <p:spPr>
          <a:xfrm>
            <a:off x="2941655" y="4345456"/>
            <a:ext cx="118724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imes"/>
                <a:ea typeface="Times"/>
                <a:cs typeface="Times"/>
                <a:sym typeface="Times"/>
              </a:rPr>
              <a:t>VidyoRouter™</a:t>
            </a:r>
            <a:endParaRPr b="1" sz="1200">
              <a:solidFill>
                <a:schemeClr val="dk1"/>
              </a:solidFill>
              <a:latin typeface="Times"/>
              <a:ea typeface="Times"/>
              <a:cs typeface="Times"/>
              <a:sym typeface="Times"/>
            </a:endParaRPr>
          </a:p>
        </p:txBody>
      </p:sp>
      <p:sp>
        <p:nvSpPr>
          <p:cNvPr id="438" name="Google Shape;438;p38"/>
          <p:cNvSpPr txBox="1"/>
          <p:nvPr/>
        </p:nvSpPr>
        <p:spPr>
          <a:xfrm>
            <a:off x="775639" y="4356689"/>
            <a:ext cx="1137556"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imes"/>
                <a:ea typeface="Times"/>
                <a:cs typeface="Times"/>
                <a:sym typeface="Times"/>
              </a:rPr>
              <a:t>VidyoPortal™</a:t>
            </a:r>
            <a:endParaRPr b="1" sz="1200">
              <a:solidFill>
                <a:schemeClr val="dk1"/>
              </a:solidFill>
              <a:latin typeface="Times"/>
              <a:ea typeface="Times"/>
              <a:cs typeface="Times"/>
              <a:sym typeface="Times"/>
            </a:endParaRPr>
          </a:p>
        </p:txBody>
      </p:sp>
      <p:sp>
        <p:nvSpPr>
          <p:cNvPr id="439" name="Google Shape;439;p38"/>
          <p:cNvSpPr txBox="1"/>
          <p:nvPr/>
        </p:nvSpPr>
        <p:spPr>
          <a:xfrm>
            <a:off x="5022710" y="4345456"/>
            <a:ext cx="1307474"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imes"/>
                <a:ea typeface="Times"/>
                <a:cs typeface="Times"/>
                <a:sym typeface="Times"/>
              </a:rPr>
              <a:t>VidyoGateway™</a:t>
            </a:r>
            <a:endParaRPr b="1" sz="1200">
              <a:solidFill>
                <a:schemeClr val="dk1"/>
              </a:solidFill>
              <a:latin typeface="Times"/>
              <a:ea typeface="Times"/>
              <a:cs typeface="Times"/>
              <a:sym typeface="Times"/>
            </a:endParaRPr>
          </a:p>
        </p:txBody>
      </p:sp>
      <p:sp>
        <p:nvSpPr>
          <p:cNvPr id="440" name="Google Shape;440;p38"/>
          <p:cNvSpPr txBox="1"/>
          <p:nvPr/>
        </p:nvSpPr>
        <p:spPr>
          <a:xfrm>
            <a:off x="7230318" y="4328126"/>
            <a:ext cx="118724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dk1"/>
                </a:solidFill>
                <a:latin typeface="Times"/>
                <a:ea typeface="Times"/>
                <a:cs typeface="Times"/>
                <a:sym typeface="Times"/>
              </a:rPr>
              <a:t>VidyoReplay™</a:t>
            </a:r>
            <a:endParaRPr b="1" sz="1200">
              <a:solidFill>
                <a:schemeClr val="dk1"/>
              </a:solidFill>
              <a:latin typeface="Times"/>
              <a:ea typeface="Times"/>
              <a:cs typeface="Times"/>
              <a:sym typeface="Times"/>
            </a:endParaRPr>
          </a:p>
        </p:txBody>
      </p:sp>
      <p:pic>
        <p:nvPicPr>
          <p:cNvPr descr="Vidyo-Server-Platform-with-VE" id="441" name="Google Shape;441;p38"/>
          <p:cNvPicPr preferRelativeResize="0"/>
          <p:nvPr/>
        </p:nvPicPr>
        <p:blipFill rotWithShape="1">
          <a:blip r:embed="rId3">
            <a:alphaModFix/>
          </a:blip>
          <a:srcRect b="0" l="0" r="23075" t="0"/>
          <a:stretch/>
        </p:blipFill>
        <p:spPr>
          <a:xfrm>
            <a:off x="4596796" y="3875586"/>
            <a:ext cx="2159302" cy="579335"/>
          </a:xfrm>
          <a:prstGeom prst="rect">
            <a:avLst/>
          </a:prstGeom>
          <a:noFill/>
          <a:ln>
            <a:noFill/>
          </a:ln>
        </p:spPr>
      </p:pic>
      <p:pic>
        <p:nvPicPr>
          <p:cNvPr descr="Vidyo-Server-Platform-with-VE" id="442" name="Google Shape;442;p38"/>
          <p:cNvPicPr preferRelativeResize="0"/>
          <p:nvPr/>
        </p:nvPicPr>
        <p:blipFill rotWithShape="1">
          <a:blip r:embed="rId3">
            <a:alphaModFix/>
          </a:blip>
          <a:srcRect b="0" l="0" r="23075" t="0"/>
          <a:stretch/>
        </p:blipFill>
        <p:spPr>
          <a:xfrm>
            <a:off x="264766" y="3874299"/>
            <a:ext cx="2159302" cy="579335"/>
          </a:xfrm>
          <a:prstGeom prst="rect">
            <a:avLst/>
          </a:prstGeom>
          <a:noFill/>
          <a:ln>
            <a:noFill/>
          </a:ln>
        </p:spPr>
      </p:pic>
      <p:pic>
        <p:nvPicPr>
          <p:cNvPr descr="Vidyo-Server-Platform-with-VE" id="443" name="Google Shape;443;p38"/>
          <p:cNvPicPr preferRelativeResize="0"/>
          <p:nvPr/>
        </p:nvPicPr>
        <p:blipFill rotWithShape="1">
          <a:blip r:embed="rId3">
            <a:alphaModFix/>
          </a:blip>
          <a:srcRect b="0" l="0" r="23075" t="0"/>
          <a:stretch/>
        </p:blipFill>
        <p:spPr>
          <a:xfrm>
            <a:off x="2424068" y="3873647"/>
            <a:ext cx="2159302" cy="579335"/>
          </a:xfrm>
          <a:prstGeom prst="rect">
            <a:avLst/>
          </a:prstGeom>
          <a:noFill/>
          <a:ln>
            <a:noFill/>
          </a:ln>
        </p:spPr>
      </p:pic>
      <p:pic>
        <p:nvPicPr>
          <p:cNvPr descr="Vidyo-Server-Platform-with-VE" id="444" name="Google Shape;444;p38"/>
          <p:cNvPicPr preferRelativeResize="0"/>
          <p:nvPr/>
        </p:nvPicPr>
        <p:blipFill rotWithShape="1">
          <a:blip r:embed="rId3">
            <a:alphaModFix/>
          </a:blip>
          <a:srcRect b="0" l="0" r="23075" t="0"/>
          <a:stretch/>
        </p:blipFill>
        <p:spPr>
          <a:xfrm>
            <a:off x="6756098" y="3877273"/>
            <a:ext cx="2159302" cy="5793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Licensable Resources</a:t>
            </a:r>
            <a:endParaRPr b="1" i="0" sz="2500" u="none" cap="none" strike="noStrike">
              <a:solidFill>
                <a:schemeClr val="dk1"/>
              </a:solidFill>
              <a:latin typeface="Arial"/>
              <a:ea typeface="Arial"/>
              <a:cs typeface="Arial"/>
              <a:sym typeface="Arial"/>
            </a:endParaRPr>
          </a:p>
        </p:txBody>
      </p:sp>
      <p:graphicFrame>
        <p:nvGraphicFramePr>
          <p:cNvPr id="451" name="Google Shape;451;p39"/>
          <p:cNvGraphicFramePr/>
          <p:nvPr/>
        </p:nvGraphicFramePr>
        <p:xfrm>
          <a:off x="228600" y="895350"/>
          <a:ext cx="3000000" cy="3000000"/>
        </p:xfrm>
        <a:graphic>
          <a:graphicData uri="http://schemas.openxmlformats.org/drawingml/2006/table">
            <a:tbl>
              <a:tblPr bandRow="1" firstRow="1">
                <a:noFill/>
                <a:tableStyleId>{1F4F5F9E-E116-487A-992F-88689100BCFD}</a:tableStyleId>
              </a:tblPr>
              <a:tblGrid>
                <a:gridCol w="1828800"/>
                <a:gridCol w="7010400"/>
              </a:tblGrid>
              <a:tr h="417675">
                <a:tc>
                  <a:txBody>
                    <a:bodyPr>
                      <a:noAutofit/>
                    </a:bodyPr>
                    <a:lstStyle/>
                    <a:p>
                      <a:pPr indent="0" lvl="0" marL="0" marR="0" rtl="0" algn="l">
                        <a:spcBef>
                          <a:spcPts val="0"/>
                        </a:spcBef>
                        <a:spcAft>
                          <a:spcPts val="0"/>
                        </a:spcAft>
                        <a:buNone/>
                      </a:pPr>
                      <a:r>
                        <a:rPr lang="en-US" sz="1600"/>
                        <a:t>Resource</a:t>
                      </a:r>
                      <a:endParaRPr sz="1600"/>
                    </a:p>
                  </a:txBody>
                  <a:tcPr marT="34300" marB="34300" marR="91450" marL="91450"/>
                </a:tc>
                <a:tc>
                  <a:txBody>
                    <a:bodyPr>
                      <a:noAutofit/>
                    </a:bodyPr>
                    <a:lstStyle/>
                    <a:p>
                      <a:pPr indent="0" lvl="0" marL="0" marR="0" rtl="0" algn="l">
                        <a:spcBef>
                          <a:spcPts val="0"/>
                        </a:spcBef>
                        <a:spcAft>
                          <a:spcPts val="0"/>
                        </a:spcAft>
                        <a:buNone/>
                      </a:pPr>
                      <a:r>
                        <a:rPr lang="en-US" sz="1600"/>
                        <a:t>Description</a:t>
                      </a:r>
                      <a:endParaRPr sz="1600"/>
                    </a:p>
                  </a:txBody>
                  <a:tcPr marT="34300" marB="34300" marR="91450" marL="91450"/>
                </a:tc>
              </a:tr>
              <a:tr h="743675">
                <a:tc>
                  <a:txBody>
                    <a:bodyPr>
                      <a:noAutofit/>
                    </a:bodyPr>
                    <a:lstStyle/>
                    <a:p>
                      <a:pPr indent="0" lvl="0" marL="0" marR="0" rtl="0" algn="l">
                        <a:spcBef>
                          <a:spcPts val="0"/>
                        </a:spcBef>
                        <a:spcAft>
                          <a:spcPts val="0"/>
                        </a:spcAft>
                        <a:buNone/>
                      </a:pPr>
                      <a:r>
                        <a:rPr lang="en-US" sz="1600"/>
                        <a:t>Installs</a:t>
                      </a:r>
                      <a:endParaRPr sz="1600"/>
                    </a:p>
                  </a:txBody>
                  <a:tcPr marT="34300" marB="34300" marR="91450" marL="91450"/>
                </a:tc>
                <a:tc>
                  <a:txBody>
                    <a:bodyPr>
                      <a:noAutofit/>
                    </a:bodyPr>
                    <a:lstStyle/>
                    <a:p>
                      <a:pPr indent="0" lvl="0" marL="0" marR="0" rtl="0" algn="l">
                        <a:spcBef>
                          <a:spcPts val="0"/>
                        </a:spcBef>
                        <a:spcAft>
                          <a:spcPts val="0"/>
                        </a:spcAft>
                        <a:buNone/>
                      </a:pPr>
                      <a:r>
                        <a:rPr lang="en-US" sz="1600"/>
                        <a:t>A one-time license</a:t>
                      </a:r>
                      <a:r>
                        <a:rPr lang="en-US" sz="1600"/>
                        <a:t> fee that is consumed by the VidyoPortal for VidyoDesktop and VidyoMobile endpoints when joining a call for the 1</a:t>
                      </a:r>
                      <a:r>
                        <a:rPr baseline="30000" lang="en-US" sz="1600"/>
                        <a:t>st</a:t>
                      </a:r>
                      <a:r>
                        <a:rPr lang="en-US" sz="1600"/>
                        <a:t> time</a:t>
                      </a:r>
                      <a:endParaRPr sz="1600"/>
                    </a:p>
                  </a:txBody>
                  <a:tcPr marT="34300" marB="34300" marR="91450" marL="91450"/>
                </a:tc>
              </a:tr>
              <a:tr h="417675">
                <a:tc>
                  <a:txBody>
                    <a:bodyPr>
                      <a:noAutofit/>
                    </a:bodyPr>
                    <a:lstStyle/>
                    <a:p>
                      <a:pPr indent="0" lvl="0" marL="0" marR="0" rtl="0" algn="l">
                        <a:spcBef>
                          <a:spcPts val="0"/>
                        </a:spcBef>
                        <a:spcAft>
                          <a:spcPts val="0"/>
                        </a:spcAft>
                        <a:buNone/>
                      </a:pPr>
                      <a:r>
                        <a:rPr lang="en-US" sz="1600"/>
                        <a:t>Seat</a:t>
                      </a:r>
                      <a:endParaRPr sz="1600"/>
                    </a:p>
                  </a:txBody>
                  <a:tcPr marT="34300" marB="34300" marR="91450" marL="91450"/>
                </a:tc>
                <a:tc>
                  <a:txBody>
                    <a:bodyPr>
                      <a:noAutofit/>
                    </a:bodyPr>
                    <a:lstStyle/>
                    <a:p>
                      <a:pPr indent="0" lvl="0" marL="0" marR="0" rtl="0" algn="l">
                        <a:spcBef>
                          <a:spcPts val="0"/>
                        </a:spcBef>
                        <a:spcAft>
                          <a:spcPts val="0"/>
                        </a:spcAft>
                        <a:buNone/>
                      </a:pPr>
                      <a:r>
                        <a:rPr lang="en-US" sz="1600"/>
                        <a:t>A user account on the VidyoPortal</a:t>
                      </a:r>
                      <a:endParaRPr sz="1600"/>
                    </a:p>
                  </a:txBody>
                  <a:tcPr marT="34300" marB="34300" marR="91450" marL="91450"/>
                </a:tc>
              </a:tr>
              <a:tr h="417675">
                <a:tc>
                  <a:txBody>
                    <a:bodyPr>
                      <a:noAutofit/>
                    </a:bodyPr>
                    <a:lstStyle/>
                    <a:p>
                      <a:pPr indent="0" lvl="0" marL="0" marR="0" rtl="0" algn="l">
                        <a:spcBef>
                          <a:spcPts val="0"/>
                        </a:spcBef>
                        <a:spcAft>
                          <a:spcPts val="0"/>
                        </a:spcAft>
                        <a:buNone/>
                      </a:pPr>
                      <a:r>
                        <a:rPr lang="en-US" sz="1600"/>
                        <a:t>Line</a:t>
                      </a:r>
                      <a:endParaRPr sz="1600"/>
                    </a:p>
                  </a:txBody>
                  <a:tcPr marT="34300" marB="34300" marR="91450" marL="91450"/>
                </a:tc>
                <a:tc>
                  <a:txBody>
                    <a:bodyPr>
                      <a:noAutofit/>
                    </a:bodyPr>
                    <a:lstStyle/>
                    <a:p>
                      <a:pPr indent="0" lvl="0" marL="0" marR="0" rtl="0" algn="l">
                        <a:spcBef>
                          <a:spcPts val="0"/>
                        </a:spcBef>
                        <a:spcAft>
                          <a:spcPts val="0"/>
                        </a:spcAft>
                        <a:buNone/>
                      </a:pPr>
                      <a:r>
                        <a:rPr lang="en-US" sz="1600"/>
                        <a:t>Available connections for V</a:t>
                      </a:r>
                      <a:r>
                        <a:rPr lang="en-US" sz="1600"/>
                        <a:t>idyoDesktop and VidyoMobile end points</a:t>
                      </a:r>
                      <a:endParaRPr sz="1600"/>
                    </a:p>
                  </a:txBody>
                  <a:tcPr marT="34300" marB="34300" marR="91450" marL="91450"/>
                </a:tc>
              </a:tr>
              <a:tr h="743675">
                <a:tc>
                  <a:txBody>
                    <a:bodyPr>
                      <a:noAutofit/>
                    </a:bodyPr>
                    <a:lstStyle/>
                    <a:p>
                      <a:pPr indent="0" lvl="0" marL="0" marR="0" rtl="0" algn="l">
                        <a:spcBef>
                          <a:spcPts val="0"/>
                        </a:spcBef>
                        <a:spcAft>
                          <a:spcPts val="0"/>
                        </a:spcAft>
                        <a:buNone/>
                      </a:pPr>
                      <a:r>
                        <a:rPr lang="en-US" sz="1600"/>
                        <a:t>Executive</a:t>
                      </a:r>
                      <a:endParaRPr sz="1600"/>
                    </a:p>
                  </a:txBody>
                  <a:tcPr marT="34300" marB="34300" marR="91450" marL="91450"/>
                </a:tc>
                <a:tc>
                  <a:txBody>
                    <a:bodyPr>
                      <a:noAutofit/>
                    </a:bodyPr>
                    <a:lstStyle/>
                    <a:p>
                      <a:pPr indent="0" lvl="0" marL="0" marR="0" rtl="0" algn="l">
                        <a:spcBef>
                          <a:spcPts val="0"/>
                        </a:spcBef>
                        <a:spcAft>
                          <a:spcPts val="0"/>
                        </a:spcAft>
                        <a:buNone/>
                      </a:pPr>
                      <a:r>
                        <a:rPr lang="en-US" sz="1600"/>
                        <a:t>A licensed account type that uses</a:t>
                      </a:r>
                      <a:r>
                        <a:rPr lang="en-US" sz="1600"/>
                        <a:t> a r</a:t>
                      </a:r>
                      <a:r>
                        <a:rPr lang="en-US" sz="1600"/>
                        <a:t>eserved line</a:t>
                      </a:r>
                      <a:r>
                        <a:rPr lang="en-US" sz="1600"/>
                        <a:t> and does not count towards your pool of lines</a:t>
                      </a:r>
                      <a:endParaRPr sz="1600"/>
                    </a:p>
                  </a:txBody>
                  <a:tcPr marT="34300" marB="34300" marR="91450" marL="91450"/>
                </a:tc>
              </a:tr>
              <a:tr h="1069650">
                <a:tc>
                  <a:txBody>
                    <a:bodyPr>
                      <a:noAutofit/>
                    </a:bodyPr>
                    <a:lstStyle/>
                    <a:p>
                      <a:pPr indent="0" lvl="0" marL="0" marR="0" rtl="0" algn="l">
                        <a:spcBef>
                          <a:spcPts val="0"/>
                        </a:spcBef>
                        <a:spcAft>
                          <a:spcPts val="0"/>
                        </a:spcAft>
                        <a:buNone/>
                      </a:pPr>
                      <a:r>
                        <a:rPr lang="en-US" sz="1600"/>
                        <a:t>VidyoPanorama</a:t>
                      </a:r>
                      <a:endParaRPr sz="1600"/>
                    </a:p>
                  </a:txBody>
                  <a:tcPr marT="34300" marB="34300" marR="91450" marL="91450"/>
                </a:tc>
                <a:tc>
                  <a:txBody>
                    <a:bodyPr>
                      <a:noAutofit/>
                    </a:bodyPr>
                    <a:lstStyle/>
                    <a:p>
                      <a:pPr indent="0" lvl="0" marL="0" marR="0" rtl="0" algn="l">
                        <a:spcBef>
                          <a:spcPts val="0"/>
                        </a:spcBef>
                        <a:spcAft>
                          <a:spcPts val="0"/>
                        </a:spcAft>
                        <a:buNone/>
                      </a:pPr>
                      <a:r>
                        <a:rPr lang="en-US" sz="1600"/>
                        <a:t>A</a:t>
                      </a:r>
                      <a:r>
                        <a:rPr lang="en-US" sz="1600"/>
                        <a:t> licensed </a:t>
                      </a:r>
                      <a:r>
                        <a:rPr lang="en-US" sz="1600"/>
                        <a:t>account type</a:t>
                      </a:r>
                      <a:r>
                        <a:rPr lang="en-US" sz="1600"/>
                        <a:t> that is reserved for the original VidyoPanorama systems. The new VidyoPanorama 600 system will use VidyoRoom as its account type, which does not require licensing</a:t>
                      </a:r>
                      <a:endParaRPr sz="1600"/>
                    </a:p>
                  </a:txBody>
                  <a:tcPr marT="34300" marB="34300"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1 - </a:t>
            </a:r>
            <a:r>
              <a:rPr b="1" i="0" lang="en-US" sz="2500" u="none" cap="none" strike="noStrike">
                <a:solidFill>
                  <a:schemeClr val="dk1"/>
                </a:solidFill>
                <a:latin typeface="Arial"/>
                <a:ea typeface="Arial"/>
                <a:cs typeface="Arial"/>
                <a:sym typeface="Arial"/>
              </a:rPr>
              <a:t>Agenda</a:t>
            </a:r>
            <a:endParaRPr/>
          </a:p>
        </p:txBody>
      </p:sp>
      <p:graphicFrame>
        <p:nvGraphicFramePr>
          <p:cNvPr id="67" name="Google Shape;67;p13"/>
          <p:cNvGraphicFramePr/>
          <p:nvPr/>
        </p:nvGraphicFramePr>
        <p:xfrm>
          <a:off x="609600" y="971548"/>
          <a:ext cx="3000000" cy="3000000"/>
        </p:xfrm>
        <a:graphic>
          <a:graphicData uri="http://schemas.openxmlformats.org/drawingml/2006/table">
            <a:tbl>
              <a:tblPr bandRow="1" firstRow="1">
                <a:noFill/>
                <a:tableStyleId>{1F4F5F9E-E116-487A-992F-88689100BCFD}</a:tableStyleId>
              </a:tblPr>
              <a:tblGrid>
                <a:gridCol w="4526050"/>
                <a:gridCol w="1569950"/>
                <a:gridCol w="1981200"/>
              </a:tblGrid>
              <a:tr h="325875">
                <a:tc>
                  <a:txBody>
                    <a:bodyPr>
                      <a:noAutofit/>
                    </a:bodyPr>
                    <a:lstStyle/>
                    <a:p>
                      <a:pPr indent="0" lvl="0" marL="0" marR="0" rtl="0" algn="l">
                        <a:spcBef>
                          <a:spcPts val="0"/>
                        </a:spcBef>
                        <a:spcAft>
                          <a:spcPts val="0"/>
                        </a:spcAft>
                        <a:buNone/>
                      </a:pPr>
                      <a:r>
                        <a:rPr lang="en-US" sz="1200" u="none" cap="none" strike="noStrike">
                          <a:latin typeface="Arial"/>
                          <a:ea typeface="Arial"/>
                          <a:cs typeface="Arial"/>
                          <a:sym typeface="Arial"/>
                        </a:rPr>
                        <a:t>Topic</a:t>
                      </a:r>
                      <a:endParaRPr sz="1200" u="none" cap="none" strike="noStrike">
                        <a:latin typeface="Arial"/>
                        <a:ea typeface="Arial"/>
                        <a:cs typeface="Arial"/>
                        <a:sym typeface="Arial"/>
                      </a:endParaRPr>
                    </a:p>
                  </a:txBody>
                  <a:tcPr marT="34300" marB="34300" marR="91450" marL="91450" anchor="ctr"/>
                </a:tc>
                <a:tc>
                  <a:txBody>
                    <a:bodyPr>
                      <a:noAutofit/>
                    </a:bodyPr>
                    <a:lstStyle/>
                    <a:p>
                      <a:pPr indent="0" lvl="0" marL="0" marR="0" rtl="0" algn="l">
                        <a:spcBef>
                          <a:spcPts val="0"/>
                        </a:spcBef>
                        <a:spcAft>
                          <a:spcPts val="0"/>
                        </a:spcAft>
                        <a:buNone/>
                      </a:pPr>
                      <a:r>
                        <a:rPr lang="en-US" sz="1200" u="none" cap="none" strike="noStrike">
                          <a:latin typeface="Arial"/>
                          <a:ea typeface="Arial"/>
                          <a:cs typeface="Arial"/>
                          <a:sym typeface="Arial"/>
                        </a:rPr>
                        <a:t>Lab Exercise</a:t>
                      </a:r>
                      <a:endParaRPr sz="1200" u="none" cap="none" strike="noStrike">
                        <a:latin typeface="Arial"/>
                        <a:ea typeface="Arial"/>
                        <a:cs typeface="Arial"/>
                        <a:sym typeface="Arial"/>
                      </a:endParaRPr>
                    </a:p>
                  </a:txBody>
                  <a:tcPr marT="34300" marB="34300" marR="91450" marL="91450" anchor="ctr"/>
                </a:tc>
                <a:tc>
                  <a:txBody>
                    <a:bodyPr>
                      <a:noAutofit/>
                    </a:bodyPr>
                    <a:lstStyle/>
                    <a:p>
                      <a:pPr indent="0" lvl="0" marL="0" marR="0" rtl="0" algn="l">
                        <a:spcBef>
                          <a:spcPts val="0"/>
                        </a:spcBef>
                        <a:spcAft>
                          <a:spcPts val="0"/>
                        </a:spcAft>
                        <a:buNone/>
                      </a:pPr>
                      <a:r>
                        <a:rPr lang="en-US" sz="1200" u="none" cap="none" strike="noStrike">
                          <a:latin typeface="Arial"/>
                          <a:ea typeface="Arial"/>
                          <a:cs typeface="Arial"/>
                          <a:sym typeface="Arial"/>
                        </a:rPr>
                        <a:t>Time</a:t>
                      </a:r>
                      <a:endParaRPr sz="1200" u="none" cap="none" strike="noStrike">
                        <a:latin typeface="Arial"/>
                        <a:ea typeface="Arial"/>
                        <a:cs typeface="Arial"/>
                        <a:sym typeface="Arial"/>
                      </a:endParaRPr>
                    </a:p>
                  </a:txBody>
                  <a:tcPr marT="34300" marB="34300" marR="91450" marL="91450" anchor="ctr"/>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Introduction</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9:00 - 9:30 AM</a:t>
                      </a:r>
                      <a:endParaRPr sz="1400" u="none" cap="none" strike="noStrike">
                        <a:solidFill>
                          <a:schemeClr val="dk1"/>
                        </a:solidFill>
                        <a:latin typeface="Arial"/>
                        <a:ea typeface="Arial"/>
                        <a:cs typeface="Arial"/>
                        <a:sym typeface="Arial"/>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Training Account / VPN Setup</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9:30 – 10:15 AM</a:t>
                      </a:r>
                      <a:endParaRPr sz="1400" u="none" cap="none" strike="noStrike">
                        <a:solidFill>
                          <a:schemeClr val="dk1"/>
                        </a:solidFill>
                        <a:latin typeface="Arial"/>
                        <a:ea typeface="Arial"/>
                        <a:cs typeface="Arial"/>
                        <a:sym typeface="Arial"/>
                      </a:endParaRPr>
                    </a:p>
                  </a:txBody>
                  <a:tcPr marT="34300" marB="34300" marR="91450" marL="91450"/>
                </a:tc>
              </a:tr>
              <a:tr h="30410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VidyoConferencing Overview</a:t>
                      </a:r>
                      <a:endParaRPr/>
                    </a:p>
                  </a:txBody>
                  <a:tcPr marT="34300" marB="34300" marR="91450" marL="91450"/>
                </a:tc>
                <a:tc>
                  <a:txBody>
                    <a:bodyPr>
                      <a:noAutofit/>
                    </a:bodyPr>
                    <a:lstStyle/>
                    <a:p>
                      <a:pPr indent="-196850" lvl="0" marL="285750" marR="0" rtl="0" algn="l">
                        <a:spcBef>
                          <a:spcPts val="0"/>
                        </a:spcBef>
                        <a:spcAft>
                          <a:spcPts val="0"/>
                        </a:spcAft>
                        <a:buClr>
                          <a:schemeClr val="dk1"/>
                        </a:buClr>
                        <a:buSzPts val="1400"/>
                        <a:buFont typeface="Arial"/>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10:15 – 11:00 AM</a:t>
                      </a:r>
                      <a:endParaRPr sz="1400" u="none" cap="none" strike="noStrike">
                        <a:solidFill>
                          <a:schemeClr val="dk1"/>
                        </a:solidFill>
                        <a:latin typeface="Arial"/>
                        <a:ea typeface="Arial"/>
                        <a:cs typeface="Arial"/>
                        <a:sym typeface="Arial"/>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Break</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11:00 - 11:15 AM</a:t>
                      </a:r>
                      <a:endParaRPr sz="1400" u="none" cap="none" strike="noStrike">
                        <a:solidFill>
                          <a:schemeClr val="dk1"/>
                        </a:solidFill>
                        <a:latin typeface="Arial"/>
                        <a:ea typeface="Arial"/>
                        <a:cs typeface="Arial"/>
                        <a:sym typeface="Arial"/>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VidyoPortal Initial Setup</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11:15 AM -  12:30 PM</a:t>
                      </a:r>
                      <a:endParaRPr sz="1400" u="none" cap="none" strike="noStrike">
                        <a:solidFill>
                          <a:schemeClr val="dk1"/>
                        </a:solidFill>
                        <a:latin typeface="Arial"/>
                        <a:ea typeface="Arial"/>
                        <a:cs typeface="Arial"/>
                        <a:sym typeface="Arial"/>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Lunch</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12:30 – 1:15 PM</a:t>
                      </a:r>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VidyoPortal &amp; VidyoDesktop Features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1:15 – 2:30 PM</a:t>
                      </a:r>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Break</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2:30 – 2:45 PM</a:t>
                      </a:r>
                      <a:endParaRPr/>
                    </a:p>
                  </a:txBody>
                  <a:tcPr marT="34300" marB="34300" marR="91450" marL="91450"/>
                </a:tc>
              </a:tr>
              <a:tr h="295150">
                <a:tc>
                  <a:txBody>
                    <a:bodyPr>
                      <a:noAutofit/>
                    </a:bodyPr>
                    <a:lstStyle/>
                    <a:p>
                      <a:pPr indent="0" lvl="0" marL="0" marR="0" rtl="0" algn="l">
                        <a:lnSpc>
                          <a:spcPct val="100000"/>
                        </a:lnSpc>
                        <a:spcBef>
                          <a:spcPts val="0"/>
                        </a:spcBef>
                        <a:spcAft>
                          <a:spcPts val="0"/>
                        </a:spcAft>
                        <a:buClr>
                          <a:schemeClr val="dk1"/>
                        </a:buClr>
                        <a:buFont typeface="Arial"/>
                        <a:buNone/>
                      </a:pPr>
                      <a:r>
                        <a:rPr lang="en-US" sz="1400" u="none" cap="none" strike="noStrike">
                          <a:solidFill>
                            <a:schemeClr val="dk1"/>
                          </a:solidFill>
                          <a:latin typeface="Arial"/>
                          <a:ea typeface="Arial"/>
                          <a:cs typeface="Arial"/>
                          <a:sym typeface="Arial"/>
                        </a:rPr>
                        <a:t>VidyoPortal Administration Features</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lnSpc>
                          <a:spcPct val="100000"/>
                        </a:lnSpc>
                        <a:spcBef>
                          <a:spcPts val="0"/>
                        </a:spcBef>
                        <a:spcAft>
                          <a:spcPts val="0"/>
                        </a:spcAft>
                        <a:buClr>
                          <a:schemeClr val="dk1"/>
                        </a:buClr>
                        <a:buFont typeface="Arial"/>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2:45 – 3:15 PM</a:t>
                      </a:r>
                      <a:endParaRPr/>
                    </a:p>
                  </a:txBody>
                  <a:tcPr marT="34300" marB="34300" marR="91450" marL="91450"/>
                </a:tc>
              </a:tr>
              <a:tr h="295150">
                <a:tc>
                  <a:txBody>
                    <a:bodyPr>
                      <a:noAutofit/>
                    </a:bodyPr>
                    <a:lstStyle/>
                    <a:p>
                      <a:pPr indent="0" lvl="0" marL="0" marR="0" rtl="0" algn="l">
                        <a:lnSpc>
                          <a:spcPct val="100000"/>
                        </a:lnSpc>
                        <a:spcBef>
                          <a:spcPts val="0"/>
                        </a:spcBef>
                        <a:spcAft>
                          <a:spcPts val="0"/>
                        </a:spcAft>
                        <a:buClr>
                          <a:schemeClr val="dk1"/>
                        </a:buClr>
                        <a:buFont typeface="Arial"/>
                        <a:buNone/>
                      </a:pPr>
                      <a:r>
                        <a:rPr lang="en-US" sz="1400" u="none" cap="none" strike="noStrike">
                          <a:solidFill>
                            <a:schemeClr val="dk1"/>
                          </a:solidFill>
                          <a:latin typeface="Arial"/>
                          <a:ea typeface="Arial"/>
                          <a:cs typeface="Arial"/>
                          <a:sym typeface="Arial"/>
                        </a:rPr>
                        <a:t>VidyoRouter Initial Setup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lnSpc>
                          <a:spcPct val="100000"/>
                        </a:lnSpc>
                        <a:spcBef>
                          <a:spcPts val="0"/>
                        </a:spcBef>
                        <a:spcAft>
                          <a:spcPts val="0"/>
                        </a:spcAft>
                        <a:buClr>
                          <a:schemeClr val="dk1"/>
                        </a:buClr>
                        <a:buFont typeface="Arial"/>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3:15 – 4:00 PM</a:t>
                      </a:r>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VidyoProxy Setup</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4:00 – 5:00 PM</a:t>
                      </a:r>
                      <a:endParaRPr/>
                    </a:p>
                  </a:txBody>
                  <a:tcPr marT="34300" marB="34300" marR="91450" marL="91450"/>
                </a:tc>
              </a:tr>
            </a:tbl>
          </a:graphicData>
        </a:graphic>
      </p:graphicFrame>
      <p:pic>
        <p:nvPicPr>
          <p:cNvPr descr="C:\Users\Bill\AppData\Local\Microsoft\Windows\Temporary Internet Files\Content.IE5\L4STA9AC\MC900431613[1].png" id="68" name="Google Shape;68;p13"/>
          <p:cNvPicPr preferRelativeResize="0"/>
          <p:nvPr/>
        </p:nvPicPr>
        <p:blipFill rotWithShape="1">
          <a:blip r:embed="rId3">
            <a:alphaModFix/>
          </a:blip>
          <a:srcRect b="0" l="0" r="0" t="0"/>
          <a:stretch/>
        </p:blipFill>
        <p:spPr>
          <a:xfrm>
            <a:off x="5819219" y="3105150"/>
            <a:ext cx="352981" cy="264736"/>
          </a:xfrm>
          <a:prstGeom prst="rect">
            <a:avLst/>
          </a:prstGeom>
          <a:noFill/>
          <a:ln>
            <a:noFill/>
          </a:ln>
        </p:spPr>
      </p:pic>
      <p:pic>
        <p:nvPicPr>
          <p:cNvPr descr="C:\Users\Bill\AppData\Local\Microsoft\Windows\Temporary Internet Files\Content.IE5\L4STA9AC\MC900431613[1].png" id="69" name="Google Shape;69;p13"/>
          <p:cNvPicPr preferRelativeResize="0"/>
          <p:nvPr/>
        </p:nvPicPr>
        <p:blipFill rotWithShape="1">
          <a:blip r:embed="rId3">
            <a:alphaModFix/>
          </a:blip>
          <a:srcRect b="0" l="0" r="0" t="0"/>
          <a:stretch/>
        </p:blipFill>
        <p:spPr>
          <a:xfrm>
            <a:off x="5815053" y="3698848"/>
            <a:ext cx="352981" cy="264736"/>
          </a:xfrm>
          <a:prstGeom prst="rect">
            <a:avLst/>
          </a:prstGeom>
          <a:noFill/>
          <a:ln>
            <a:noFill/>
          </a:ln>
        </p:spPr>
      </p:pic>
      <p:pic>
        <p:nvPicPr>
          <p:cNvPr descr="C:\Users\Bill\AppData\Local\Microsoft\Windows\Temporary Internet Files\Content.IE5\L4STA9AC\MC900431613[1].png" id="70" name="Google Shape;70;p13"/>
          <p:cNvPicPr preferRelativeResize="0"/>
          <p:nvPr/>
        </p:nvPicPr>
        <p:blipFill rotWithShape="1">
          <a:blip r:embed="rId3">
            <a:alphaModFix/>
          </a:blip>
          <a:srcRect b="0" l="0" r="0" t="0"/>
          <a:stretch/>
        </p:blipFill>
        <p:spPr>
          <a:xfrm>
            <a:off x="5819219" y="3983414"/>
            <a:ext cx="352981" cy="264736"/>
          </a:xfrm>
          <a:prstGeom prst="rect">
            <a:avLst/>
          </a:prstGeom>
          <a:noFill/>
          <a:ln>
            <a:noFill/>
          </a:ln>
        </p:spPr>
      </p:pic>
      <p:pic>
        <p:nvPicPr>
          <p:cNvPr descr="C:\Users\Bill\AppData\Local\Microsoft\Windows\Temporary Internet Files\Content.IE5\L4STA9AC\MC900431613[1].png" id="71" name="Google Shape;71;p13"/>
          <p:cNvPicPr preferRelativeResize="0"/>
          <p:nvPr/>
        </p:nvPicPr>
        <p:blipFill rotWithShape="1">
          <a:blip r:embed="rId3">
            <a:alphaModFix/>
          </a:blip>
          <a:srcRect b="0" l="0" r="0" t="0"/>
          <a:stretch/>
        </p:blipFill>
        <p:spPr>
          <a:xfrm>
            <a:off x="5819219" y="4288214"/>
            <a:ext cx="352981" cy="264736"/>
          </a:xfrm>
          <a:prstGeom prst="rect">
            <a:avLst/>
          </a:prstGeom>
          <a:noFill/>
          <a:ln>
            <a:noFill/>
          </a:ln>
        </p:spPr>
      </p:pic>
      <p:pic>
        <p:nvPicPr>
          <p:cNvPr descr="C:\Users\Bill\AppData\Local\Microsoft\Windows\Temporary Internet Files\Content.IE5\L4STA9AC\MC900431613[1].png" id="72" name="Google Shape;72;p13"/>
          <p:cNvPicPr preferRelativeResize="0"/>
          <p:nvPr/>
        </p:nvPicPr>
        <p:blipFill rotWithShape="1">
          <a:blip r:embed="rId3">
            <a:alphaModFix/>
          </a:blip>
          <a:srcRect b="0" l="0" r="0" t="0"/>
          <a:stretch/>
        </p:blipFill>
        <p:spPr>
          <a:xfrm>
            <a:off x="5819219" y="2503501"/>
            <a:ext cx="352981" cy="264736"/>
          </a:xfrm>
          <a:prstGeom prst="rect">
            <a:avLst/>
          </a:prstGeom>
          <a:noFill/>
          <a:ln>
            <a:noFill/>
          </a:ln>
        </p:spPr>
      </p:pic>
      <p:pic>
        <p:nvPicPr>
          <p:cNvPr descr="C:\Users\Bill\AppData\Local\Microsoft\Windows\Temporary Internet Files\Content.IE5\L4STA9AC\MC900431613[1].png" id="73" name="Google Shape;73;p13"/>
          <p:cNvPicPr preferRelativeResize="0"/>
          <p:nvPr/>
        </p:nvPicPr>
        <p:blipFill rotWithShape="1">
          <a:blip r:embed="rId3">
            <a:alphaModFix/>
          </a:blip>
          <a:srcRect b="0" l="0" r="0" t="0"/>
          <a:stretch/>
        </p:blipFill>
        <p:spPr>
          <a:xfrm>
            <a:off x="6296106" y="998338"/>
            <a:ext cx="352981" cy="2647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Licensable Features</a:t>
            </a:r>
            <a:endParaRPr b="1" i="0" sz="2500" u="none" cap="none" strike="noStrike">
              <a:solidFill>
                <a:schemeClr val="dk1"/>
              </a:solidFill>
              <a:latin typeface="Arial"/>
              <a:ea typeface="Arial"/>
              <a:cs typeface="Arial"/>
              <a:sym typeface="Arial"/>
            </a:endParaRPr>
          </a:p>
        </p:txBody>
      </p:sp>
      <p:graphicFrame>
        <p:nvGraphicFramePr>
          <p:cNvPr id="457" name="Google Shape;457;p40"/>
          <p:cNvGraphicFramePr/>
          <p:nvPr/>
        </p:nvGraphicFramePr>
        <p:xfrm>
          <a:off x="304800" y="895350"/>
          <a:ext cx="3000000" cy="3000000"/>
        </p:xfrm>
        <a:graphic>
          <a:graphicData uri="http://schemas.openxmlformats.org/drawingml/2006/table">
            <a:tbl>
              <a:tblPr bandRow="1" firstRow="1">
                <a:noFill/>
                <a:tableStyleId>{1F4F5F9E-E116-487A-992F-88689100BCFD}</a:tableStyleId>
              </a:tblPr>
              <a:tblGrid>
                <a:gridCol w="1752600"/>
                <a:gridCol w="7010400"/>
              </a:tblGrid>
              <a:tr h="342900">
                <a:tc>
                  <a:txBody>
                    <a:bodyPr>
                      <a:noAutofit/>
                    </a:bodyPr>
                    <a:lstStyle/>
                    <a:p>
                      <a:pPr indent="0" lvl="0" marL="0" marR="0" rtl="0" algn="l">
                        <a:spcBef>
                          <a:spcPts val="0"/>
                        </a:spcBef>
                        <a:spcAft>
                          <a:spcPts val="0"/>
                        </a:spcAft>
                        <a:buNone/>
                      </a:pPr>
                      <a:r>
                        <a:rPr lang="en-US" sz="1600"/>
                        <a:t>Feature</a:t>
                      </a:r>
                      <a:endParaRPr sz="1600"/>
                    </a:p>
                  </a:txBody>
                  <a:tcPr marT="34300" marB="34300" marR="91450" marL="91450"/>
                </a:tc>
                <a:tc>
                  <a:txBody>
                    <a:bodyPr>
                      <a:noAutofit/>
                    </a:bodyPr>
                    <a:lstStyle/>
                    <a:p>
                      <a:pPr indent="0" lvl="0" marL="0" marR="0" rtl="0" algn="l">
                        <a:spcBef>
                          <a:spcPts val="0"/>
                        </a:spcBef>
                        <a:spcAft>
                          <a:spcPts val="0"/>
                        </a:spcAft>
                        <a:buNone/>
                      </a:pPr>
                      <a:r>
                        <a:rPr lang="en-US" sz="1600"/>
                        <a:t>Description</a:t>
                      </a:r>
                      <a:endParaRPr sz="1600"/>
                    </a:p>
                  </a:txBody>
                  <a:tcPr marT="34300" marB="34300" marR="91450" marL="91450"/>
                </a:tc>
              </a:tr>
              <a:tr h="342900">
                <a:tc>
                  <a:txBody>
                    <a:bodyPr>
                      <a:noAutofit/>
                    </a:bodyPr>
                    <a:lstStyle/>
                    <a:p>
                      <a:pPr indent="0" lvl="0" marL="0" marR="0" rtl="0" algn="l">
                        <a:spcBef>
                          <a:spcPts val="0"/>
                        </a:spcBef>
                        <a:spcAft>
                          <a:spcPts val="0"/>
                        </a:spcAft>
                        <a:buNone/>
                      </a:pPr>
                      <a:r>
                        <a:rPr lang="en-US" sz="1600"/>
                        <a:t>Multi-tenant</a:t>
                      </a:r>
                      <a:endParaRPr sz="1600"/>
                    </a:p>
                  </a:txBody>
                  <a:tcPr marT="34300" marB="34300" marR="91450" marL="91450"/>
                </a:tc>
                <a:tc>
                  <a:txBody>
                    <a:bodyPr>
                      <a:noAutofit/>
                    </a:bodyPr>
                    <a:lstStyle/>
                    <a:p>
                      <a:pPr indent="0" lvl="0" marL="0" marR="0" rtl="0" algn="l">
                        <a:spcBef>
                          <a:spcPts val="0"/>
                        </a:spcBef>
                        <a:spcAft>
                          <a:spcPts val="0"/>
                        </a:spcAft>
                        <a:buNone/>
                      </a:pPr>
                      <a:r>
                        <a:rPr lang="en-US" sz="1600"/>
                        <a:t>Allows hosting multiple</a:t>
                      </a:r>
                      <a:r>
                        <a:rPr lang="en-US" sz="1600"/>
                        <a:t> companies (or departments) on a single VidyoPortal, each having their own unique tenant URL</a:t>
                      </a:r>
                      <a:endParaRPr sz="1600"/>
                    </a:p>
                  </a:txBody>
                  <a:tcPr marT="34300" marB="34300" marR="91450" marL="91450"/>
                </a:tc>
              </a:tr>
              <a:tr h="342900">
                <a:tc>
                  <a:txBody>
                    <a:bodyPr>
                      <a:noAutofit/>
                    </a:bodyPr>
                    <a:lstStyle/>
                    <a:p>
                      <a:pPr indent="0" lvl="0" marL="0" marR="0" rtl="0" algn="l">
                        <a:spcBef>
                          <a:spcPts val="0"/>
                        </a:spcBef>
                        <a:spcAft>
                          <a:spcPts val="0"/>
                        </a:spcAft>
                        <a:buNone/>
                      </a:pPr>
                      <a:r>
                        <a:rPr lang="en-US" sz="1600"/>
                        <a:t>AES Encryption</a:t>
                      </a:r>
                      <a:endParaRPr sz="1600"/>
                    </a:p>
                  </a:txBody>
                  <a:tcPr marT="34300" marB="34300" marR="91450" marL="91450"/>
                </a:tc>
                <a:tc>
                  <a:txBody>
                    <a:bodyPr>
                      <a:noAutofit/>
                    </a:bodyPr>
                    <a:lstStyle/>
                    <a:p>
                      <a:pPr indent="0" lvl="0" marL="0" marR="0" rtl="0" algn="l">
                        <a:spcBef>
                          <a:spcPts val="0"/>
                        </a:spcBef>
                        <a:spcAft>
                          <a:spcPts val="0"/>
                        </a:spcAft>
                        <a:buNone/>
                      </a:pPr>
                      <a:r>
                        <a:rPr lang="en-US" sz="1600"/>
                        <a:t>An option that encrypts the data/media being sent within the Vidyo infrastructure by using the 128-bit AES encryption standard.</a:t>
                      </a:r>
                      <a:endParaRPr sz="1600"/>
                    </a:p>
                  </a:txBody>
                  <a:tcPr marT="34300" marB="34300" marR="91450" marL="91450"/>
                </a:tc>
              </a:tr>
              <a:tr h="480050">
                <a:tc>
                  <a:txBody>
                    <a:bodyPr>
                      <a:noAutofit/>
                    </a:bodyPr>
                    <a:lstStyle/>
                    <a:p>
                      <a:pPr indent="0" lvl="0" marL="0" marR="0" rtl="0" algn="l">
                        <a:spcBef>
                          <a:spcPts val="0"/>
                        </a:spcBef>
                        <a:spcAft>
                          <a:spcPts val="0"/>
                        </a:spcAft>
                        <a:buNone/>
                      </a:pPr>
                      <a:r>
                        <a:rPr lang="en-US" sz="1600"/>
                        <a:t>UC Client</a:t>
                      </a:r>
                      <a:endParaRPr sz="1600"/>
                    </a:p>
                  </a:txBody>
                  <a:tcPr marT="34300" marB="34300" marR="91450" marL="91450"/>
                </a:tc>
                <a:tc>
                  <a:txBody>
                    <a:bodyPr>
                      <a:noAutofit/>
                    </a:bodyPr>
                    <a:lstStyle/>
                    <a:p>
                      <a:pPr indent="0" lvl="0" marL="0" marR="0" rtl="0" algn="l">
                        <a:spcBef>
                          <a:spcPts val="0"/>
                        </a:spcBef>
                        <a:spcAft>
                          <a:spcPts val="0"/>
                        </a:spcAft>
                        <a:buNone/>
                      </a:pPr>
                      <a:r>
                        <a:rPr lang="en-US" sz="1600"/>
                        <a:t>Universal</a:t>
                      </a:r>
                      <a:r>
                        <a:rPr lang="en-US" sz="1600"/>
                        <a:t> Communications client is a licensable feature that allows you to integrate MS Lync/OCS, Adobe Connect and IBM Sametime with Vidyo. </a:t>
                      </a:r>
                      <a:endParaRPr sz="1600"/>
                    </a:p>
                  </a:txBody>
                  <a:tcPr marT="34300" marB="34300" marR="91450" marL="91450"/>
                </a:tc>
              </a:tr>
              <a:tr h="205750">
                <a:tc>
                  <a:txBody>
                    <a:bodyPr>
                      <a:noAutofit/>
                    </a:bodyPr>
                    <a:lstStyle/>
                    <a:p>
                      <a:pPr indent="0" lvl="0" marL="0" marR="0" rtl="0" algn="l">
                        <a:spcBef>
                          <a:spcPts val="0"/>
                        </a:spcBef>
                        <a:spcAft>
                          <a:spcPts val="0"/>
                        </a:spcAft>
                        <a:buNone/>
                      </a:pPr>
                      <a:r>
                        <a:rPr lang="en-US" sz="1600"/>
                        <a:t>Hot Standby</a:t>
                      </a:r>
                      <a:endParaRPr sz="1600"/>
                    </a:p>
                  </a:txBody>
                  <a:tcPr marT="34300" marB="34300" marR="91450" marL="91450"/>
                </a:tc>
                <a:tc>
                  <a:txBody>
                    <a:bodyPr>
                      <a:noAutofit/>
                    </a:bodyPr>
                    <a:lstStyle/>
                    <a:p>
                      <a:pPr indent="0" lvl="0" marL="0" marR="0" rtl="0" algn="l">
                        <a:spcBef>
                          <a:spcPts val="0"/>
                        </a:spcBef>
                        <a:spcAft>
                          <a:spcPts val="0"/>
                        </a:spcAft>
                        <a:buNone/>
                      </a:pPr>
                      <a:r>
                        <a:rPr lang="en-US" sz="1600"/>
                        <a:t>Automated</a:t>
                      </a:r>
                      <a:r>
                        <a:rPr lang="en-US" sz="1600"/>
                        <a:t> failover feature for two VidyoPortals</a:t>
                      </a:r>
                      <a:endParaRPr sz="1600"/>
                    </a:p>
                  </a:txBody>
                  <a:tcPr marT="34300" marB="34300" marR="91450" marL="91450"/>
                </a:tc>
              </a:tr>
              <a:tr h="342900">
                <a:tc>
                  <a:txBody>
                    <a:bodyPr>
                      <a:noAutofit/>
                    </a:bodyPr>
                    <a:lstStyle/>
                    <a:p>
                      <a:pPr indent="0" lvl="0" marL="0" marR="0" rtl="0" algn="l">
                        <a:spcBef>
                          <a:spcPts val="0"/>
                        </a:spcBef>
                        <a:spcAft>
                          <a:spcPts val="0"/>
                        </a:spcAft>
                        <a:buNone/>
                      </a:pPr>
                      <a:r>
                        <a:rPr lang="en-US" sz="1600"/>
                        <a:t>User</a:t>
                      </a:r>
                      <a:r>
                        <a:rPr lang="en-US" sz="1600"/>
                        <a:t> API</a:t>
                      </a:r>
                      <a:endParaRPr sz="1600"/>
                    </a:p>
                  </a:txBody>
                  <a:tcPr marT="34300" marB="34300" marR="91450" marL="91450"/>
                </a:tc>
                <a:tc>
                  <a:txBody>
                    <a:bodyPr>
                      <a:noAutofit/>
                    </a:bodyPr>
                    <a:lstStyle/>
                    <a:p>
                      <a:pPr indent="0" lvl="0" marL="0" marR="0" rtl="0" algn="l">
                        <a:spcBef>
                          <a:spcPts val="0"/>
                        </a:spcBef>
                        <a:spcAft>
                          <a:spcPts val="0"/>
                        </a:spcAft>
                        <a:buNone/>
                      </a:pPr>
                      <a:r>
                        <a:rPr lang="en-US" sz="1600"/>
                        <a:t>Allows access to Vidyo’s Application Programming Interface to customize the VidyoPortal’s user interface.</a:t>
                      </a:r>
                      <a:endParaRPr sz="1600"/>
                    </a:p>
                  </a:txBody>
                  <a:tcPr marT="34300" marB="34300" marR="91450" marL="91450"/>
                </a:tc>
              </a:tr>
              <a:tr h="351200">
                <a:tc>
                  <a:txBody>
                    <a:bodyPr>
                      <a:noAutofit/>
                    </a:bodyPr>
                    <a:lstStyle/>
                    <a:p>
                      <a:pPr indent="0" lvl="0" marL="0" marR="0" rtl="0" algn="l">
                        <a:spcBef>
                          <a:spcPts val="0"/>
                        </a:spcBef>
                        <a:spcAft>
                          <a:spcPts val="0"/>
                        </a:spcAft>
                        <a:buNone/>
                      </a:pPr>
                      <a:r>
                        <a:rPr lang="en-US" sz="1600"/>
                        <a:t>Admin</a:t>
                      </a:r>
                      <a:r>
                        <a:rPr lang="en-US" sz="1600"/>
                        <a:t> API</a:t>
                      </a:r>
                      <a:endParaRPr sz="1600"/>
                    </a:p>
                  </a:txBody>
                  <a:tcPr marT="34300" marB="34300" marR="91450" marL="91450"/>
                </a:tc>
                <a:tc>
                  <a:txBody>
                    <a:bodyPr>
                      <a:noAutofit/>
                    </a:bodyPr>
                    <a:lstStyle/>
                    <a:p>
                      <a:pPr indent="0" lvl="0" marL="0" marR="0" rtl="0" algn="l">
                        <a:spcBef>
                          <a:spcPts val="0"/>
                        </a:spcBef>
                        <a:spcAft>
                          <a:spcPts val="0"/>
                        </a:spcAft>
                        <a:buNone/>
                      </a:pPr>
                      <a:r>
                        <a:rPr lang="en-US" sz="1600"/>
                        <a:t>Allows </a:t>
                      </a:r>
                      <a:r>
                        <a:rPr lang="en-US" sz="1600"/>
                        <a:t>access to Vidyo’s Application Programming Interface to </a:t>
                      </a:r>
                      <a:r>
                        <a:rPr lang="en-US" sz="1600"/>
                        <a:t>customize</a:t>
                      </a:r>
                      <a:r>
                        <a:rPr lang="en-US" sz="1600"/>
                        <a:t> the VidyoPortal’s admin interfaces.</a:t>
                      </a:r>
                      <a:endParaRPr sz="1600"/>
                    </a:p>
                  </a:txBody>
                  <a:tcPr marT="34300" marB="34300" marR="91450" marL="9145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Virtual Editions (VE)</a:t>
            </a:r>
            <a:endParaRPr b="1" i="0" sz="2500" u="none" cap="none" strike="noStrike">
              <a:solidFill>
                <a:schemeClr val="dk1"/>
              </a:solidFill>
              <a:latin typeface="Arial"/>
              <a:ea typeface="Arial"/>
              <a:cs typeface="Arial"/>
              <a:sym typeface="Arial"/>
            </a:endParaRPr>
          </a:p>
        </p:txBody>
      </p:sp>
      <p:sp>
        <p:nvSpPr>
          <p:cNvPr id="463" name="Google Shape;463;p41"/>
          <p:cNvSpPr txBox="1"/>
          <p:nvPr>
            <p:ph idx="1" type="body"/>
          </p:nvPr>
        </p:nvSpPr>
        <p:spPr>
          <a:xfrm>
            <a:off x="2895600" y="971550"/>
            <a:ext cx="6019800" cy="37147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Virtual editions of our </a:t>
            </a:r>
            <a:r>
              <a:rPr b="0" i="0" lang="en-US" sz="1600" u="sng" cap="none" strike="noStrike">
                <a:solidFill>
                  <a:schemeClr val="hlink"/>
                </a:solidFill>
                <a:latin typeface="Arial"/>
                <a:ea typeface="Arial"/>
                <a:cs typeface="Arial"/>
                <a:sym typeface="Arial"/>
                <a:hlinkClick r:id="rId3"/>
              </a:rPr>
              <a:t>VidyoPortal</a:t>
            </a:r>
            <a:r>
              <a:rPr b="0" i="0" lang="en-US" sz="1600" u="none" cap="none" strike="noStrike">
                <a:solidFill>
                  <a:schemeClr val="dk1"/>
                </a:solidFill>
                <a:latin typeface="Arial"/>
                <a:ea typeface="Arial"/>
                <a:cs typeface="Arial"/>
                <a:sym typeface="Arial"/>
              </a:rPr>
              <a:t>, </a:t>
            </a:r>
            <a:r>
              <a:rPr b="0" i="0" lang="en-US" sz="1600" u="sng" cap="none" strike="noStrike">
                <a:solidFill>
                  <a:schemeClr val="hlink"/>
                </a:solidFill>
                <a:latin typeface="Arial"/>
                <a:ea typeface="Arial"/>
                <a:cs typeface="Arial"/>
                <a:sym typeface="Arial"/>
                <a:hlinkClick r:id="rId4"/>
              </a:rPr>
              <a:t>VidyoRouter</a:t>
            </a:r>
            <a:r>
              <a:rPr b="0" i="0" lang="en-US" sz="1600" u="none" cap="none" strike="noStrike">
                <a:solidFill>
                  <a:schemeClr val="dk1"/>
                </a:solidFill>
                <a:latin typeface="Arial"/>
                <a:ea typeface="Arial"/>
                <a:cs typeface="Arial"/>
                <a:sym typeface="Arial"/>
              </a:rPr>
              <a:t> and </a:t>
            </a:r>
            <a:r>
              <a:rPr b="0" i="0" lang="en-US" sz="1600" u="sng" cap="none" strike="noStrike">
                <a:solidFill>
                  <a:schemeClr val="hlink"/>
                </a:solidFill>
                <a:latin typeface="Arial"/>
                <a:ea typeface="Arial"/>
                <a:cs typeface="Arial"/>
                <a:sym typeface="Arial"/>
                <a:hlinkClick r:id="rId5"/>
              </a:rPr>
              <a:t>VidyoGateway</a:t>
            </a:r>
            <a:r>
              <a:rPr b="0" i="0" lang="en-US" sz="1600" u="none" cap="none" strike="noStrike">
                <a:solidFill>
                  <a:schemeClr val="dk1"/>
                </a:solidFill>
                <a:latin typeface="Arial"/>
                <a:ea typeface="Arial"/>
                <a:cs typeface="Arial"/>
                <a:sym typeface="Arial"/>
              </a:rPr>
              <a:t> are available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Virtual appliance is equivalent to physical appliance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Runs in VMware environments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Benefits: On-demand deployment and scale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 deployed servers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Video conferencing becomes just another enterprise app</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Ease of scale and disaster recovery</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Small VM compute usage: No transcoding</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No new hardware certifications, shipping &amp; logistics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No trip necessary to the data center</a:t>
            </a:r>
            <a:endParaRPr/>
          </a:p>
        </p:txBody>
      </p:sp>
      <p:grpSp>
        <p:nvGrpSpPr>
          <p:cNvPr id="464" name="Google Shape;464;p41"/>
          <p:cNvGrpSpPr/>
          <p:nvPr/>
        </p:nvGrpSpPr>
        <p:grpSpPr>
          <a:xfrm>
            <a:off x="304800" y="1176338"/>
            <a:ext cx="2133600" cy="3483769"/>
            <a:chOff x="5791200" y="1541721"/>
            <a:chExt cx="2971800" cy="4645491"/>
          </a:xfrm>
        </p:grpSpPr>
        <p:pic>
          <p:nvPicPr>
            <p:cNvPr descr="http://cdn.comluv.com/wp-content/uploads/2012/03/virtualization.jpg" id="465" name="Google Shape;465;p41"/>
            <p:cNvPicPr preferRelativeResize="0"/>
            <p:nvPr/>
          </p:nvPicPr>
          <p:blipFill rotWithShape="1">
            <a:blip r:embed="rId6">
              <a:alphaModFix/>
            </a:blip>
            <a:srcRect b="0" l="0" r="0" t="0"/>
            <a:stretch/>
          </p:blipFill>
          <p:spPr>
            <a:xfrm>
              <a:off x="5791200" y="2608521"/>
              <a:ext cx="2679610" cy="2837234"/>
            </a:xfrm>
            <a:prstGeom prst="rect">
              <a:avLst/>
            </a:prstGeom>
            <a:noFill/>
            <a:ln>
              <a:noFill/>
            </a:ln>
          </p:spPr>
        </p:pic>
        <p:sp>
          <p:nvSpPr>
            <p:cNvPr id="466" name="Google Shape;466;p41"/>
            <p:cNvSpPr/>
            <p:nvPr/>
          </p:nvSpPr>
          <p:spPr>
            <a:xfrm>
              <a:off x="7467600" y="2151382"/>
              <a:ext cx="914400" cy="457246"/>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85303" y="135000"/>
                  </a:lnTo>
                </a:path>
              </a:pathLst>
            </a:custGeom>
            <a:solidFill>
              <a:schemeClr val="accent3"/>
            </a:solid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pic>
          <p:nvPicPr>
            <p:cNvPr id="467" name="Google Shape;467;p41"/>
            <p:cNvPicPr preferRelativeResize="0"/>
            <p:nvPr/>
          </p:nvPicPr>
          <p:blipFill rotWithShape="1">
            <a:blip r:embed="rId7">
              <a:alphaModFix/>
            </a:blip>
            <a:srcRect b="0" l="0" r="0" t="0"/>
            <a:stretch/>
          </p:blipFill>
          <p:spPr>
            <a:xfrm>
              <a:off x="7391400" y="1541721"/>
              <a:ext cx="1371600" cy="1219200"/>
            </a:xfrm>
            <a:prstGeom prst="rect">
              <a:avLst/>
            </a:prstGeom>
            <a:noFill/>
            <a:ln>
              <a:noFill/>
            </a:ln>
          </p:spPr>
        </p:pic>
        <p:pic>
          <p:nvPicPr>
            <p:cNvPr descr="http://www.vmware.com/files_inline/images/logo_vmware_ready_90w_02.gif" id="468" name="Google Shape;468;p41"/>
            <p:cNvPicPr preferRelativeResize="0"/>
            <p:nvPr/>
          </p:nvPicPr>
          <p:blipFill rotWithShape="1">
            <a:blip r:embed="rId8">
              <a:alphaModFix/>
            </a:blip>
            <a:srcRect b="0" l="0" r="0" t="0"/>
            <a:stretch/>
          </p:blipFill>
          <p:spPr>
            <a:xfrm>
              <a:off x="6467354" y="5562600"/>
              <a:ext cx="1327301" cy="624612"/>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2"/>
          <p:cNvSpPr txBox="1"/>
          <p:nvPr>
            <p:ph type="title"/>
          </p:nvPr>
        </p:nvSpPr>
        <p:spPr>
          <a:xfrm>
            <a:off x="381000" y="77451"/>
            <a:ext cx="85344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475" name="Google Shape;475;p4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Web-based management for point-to-point and multipoint communication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Provides a consistent user experience for all endpoints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Controls and manages licensed VidyoLines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Combines ease of use with feature rich conferencing environment</a:t>
            </a:r>
            <a:endParaRPr/>
          </a:p>
        </p:txBody>
      </p:sp>
      <p:sp>
        <p:nvSpPr>
          <p:cNvPr id="476" name="Google Shape;476;p42"/>
          <p:cNvSpPr txBox="1"/>
          <p:nvPr/>
        </p:nvSpPr>
        <p:spPr>
          <a:xfrm>
            <a:off x="3139152" y="3563564"/>
            <a:ext cx="189970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VidyoPortal™</a:t>
            </a:r>
            <a:endParaRPr b="1" sz="1600">
              <a:solidFill>
                <a:schemeClr val="dk1"/>
              </a:solidFill>
              <a:latin typeface="Arial"/>
              <a:ea typeface="Arial"/>
              <a:cs typeface="Arial"/>
              <a:sym typeface="Arial"/>
            </a:endParaRPr>
          </a:p>
        </p:txBody>
      </p:sp>
      <p:pic>
        <p:nvPicPr>
          <p:cNvPr descr="Vidyo-Server-Platform-with-VE" id="477" name="Google Shape;477;p42"/>
          <p:cNvPicPr preferRelativeResize="0"/>
          <p:nvPr/>
        </p:nvPicPr>
        <p:blipFill rotWithShape="1">
          <a:blip r:embed="rId3">
            <a:alphaModFix/>
          </a:blip>
          <a:srcRect b="0" l="0" r="23075" t="0"/>
          <a:stretch/>
        </p:blipFill>
        <p:spPr>
          <a:xfrm>
            <a:off x="2285999" y="2738050"/>
            <a:ext cx="3606014" cy="9674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Model Capacities</a:t>
            </a:r>
            <a:endParaRPr b="1" i="0" sz="2500" u="none" cap="none" strike="noStrike">
              <a:solidFill>
                <a:schemeClr val="dk1"/>
              </a:solidFill>
              <a:latin typeface="Arial"/>
              <a:ea typeface="Arial"/>
              <a:cs typeface="Arial"/>
              <a:sym typeface="Arial"/>
            </a:endParaRPr>
          </a:p>
        </p:txBody>
      </p:sp>
      <p:sp>
        <p:nvSpPr>
          <p:cNvPr id="484" name="Google Shape;484;p43"/>
          <p:cNvSpPr txBox="1"/>
          <p:nvPr>
            <p:ph idx="1" type="body"/>
          </p:nvPr>
        </p:nvSpPr>
        <p:spPr>
          <a:xfrm>
            <a:off x="304800" y="3409950"/>
            <a:ext cx="8458200" cy="134205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 Up to an additional 100 line capacity with each standalone VidyoRouter</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contact your sales associate to increase beyond this capacity</a:t>
            </a:r>
            <a:endParaRPr b="0" i="0" sz="1600" u="none" cap="none" strike="noStrike">
              <a:solidFill>
                <a:schemeClr val="dk1"/>
              </a:solidFill>
              <a:latin typeface="Arial"/>
              <a:ea typeface="Arial"/>
              <a:cs typeface="Arial"/>
              <a:sym typeface="Arial"/>
            </a:endParaRPr>
          </a:p>
        </p:txBody>
      </p:sp>
      <p:graphicFrame>
        <p:nvGraphicFramePr>
          <p:cNvPr id="485" name="Google Shape;485;p43"/>
          <p:cNvGraphicFramePr/>
          <p:nvPr/>
        </p:nvGraphicFramePr>
        <p:xfrm>
          <a:off x="304800" y="971550"/>
          <a:ext cx="3000000" cy="3000000"/>
        </p:xfrm>
        <a:graphic>
          <a:graphicData uri="http://schemas.openxmlformats.org/drawingml/2006/table">
            <a:tbl>
              <a:tblPr bandRow="1" firstRow="1">
                <a:noFill/>
                <a:tableStyleId>{1F4F5F9E-E116-487A-992F-88689100BCFD}</a:tableStyleId>
              </a:tblPr>
              <a:tblGrid>
                <a:gridCol w="1905000"/>
                <a:gridCol w="1600200"/>
                <a:gridCol w="1295400"/>
                <a:gridCol w="2286000"/>
                <a:gridCol w="1447800"/>
              </a:tblGrid>
              <a:tr h="304800">
                <a:tc>
                  <a:txBody>
                    <a:bodyPr>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en-US" sz="1600">
                          <a:latin typeface="Arial"/>
                          <a:ea typeface="Arial"/>
                          <a:cs typeface="Arial"/>
                          <a:sym typeface="Arial"/>
                        </a:rPr>
                        <a:t>Lines</a:t>
                      </a:r>
                      <a:endParaRPr sz="1600">
                        <a:solidFill>
                          <a:schemeClr val="dk1"/>
                        </a:solidFill>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Tenants</a:t>
                      </a:r>
                      <a:endParaRPr sz="1600">
                        <a:solidFill>
                          <a:schemeClr val="dk1"/>
                        </a:solidFill>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Seats</a:t>
                      </a:r>
                      <a:endParaRPr/>
                    </a:p>
                    <a:p>
                      <a:pPr indent="0" lvl="0" marL="0" marR="0" rtl="0" algn="ctr">
                        <a:spcBef>
                          <a:spcPts val="0"/>
                        </a:spcBef>
                        <a:spcAft>
                          <a:spcPts val="0"/>
                        </a:spcAft>
                        <a:buNone/>
                      </a:pPr>
                      <a:r>
                        <a:rPr lang="en-US" sz="1600">
                          <a:solidFill>
                            <a:schemeClr val="lt1"/>
                          </a:solidFill>
                          <a:latin typeface="Arial"/>
                          <a:ea typeface="Arial"/>
                          <a:cs typeface="Arial"/>
                          <a:sym typeface="Arial"/>
                        </a:rPr>
                        <a:t>(User</a:t>
                      </a:r>
                      <a:r>
                        <a:rPr lang="en-US" sz="1600">
                          <a:solidFill>
                            <a:schemeClr val="lt1"/>
                          </a:solidFill>
                          <a:latin typeface="Arial"/>
                          <a:ea typeface="Arial"/>
                          <a:cs typeface="Arial"/>
                          <a:sym typeface="Arial"/>
                        </a:rPr>
                        <a:t> Accounts)</a:t>
                      </a:r>
                      <a:endParaRPr sz="1600">
                        <a:solidFill>
                          <a:schemeClr val="lt1"/>
                        </a:solidFill>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Active Users (Online)</a:t>
                      </a:r>
                      <a:endParaRPr sz="1600">
                        <a:solidFill>
                          <a:schemeClr val="lt1"/>
                        </a:solidFill>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VidyoOne</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20 </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n/a</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VidyoPortal</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50*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100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2500</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VidyoPortal VE</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50*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100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2500</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VidyoPortal XL</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Up to 50*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50,000**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2500+</a:t>
                      </a:r>
                      <a:endParaRPr sz="1600">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VidyoRouter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492" name="Google Shape;492;p44"/>
          <p:cNvSpPr txBox="1"/>
          <p:nvPr>
            <p:ph idx="1" type="body"/>
          </p:nvPr>
        </p:nvSpPr>
        <p:spPr>
          <a:xfrm>
            <a:off x="304800" y="857250"/>
            <a:ext cx="8305800" cy="33147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Routes video and audio streams between endpoints with optimal efficiency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Adds additional capacity to an existing VidyoConferencing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transcoding! All encoding and decoding occurs at the endpoints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Intelligently identifies and adjusts to bandwidth limitations, network constraints and display parameters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493" name="Google Shape;493;p44"/>
          <p:cNvSpPr txBox="1"/>
          <p:nvPr/>
        </p:nvSpPr>
        <p:spPr>
          <a:xfrm>
            <a:off x="3319997" y="3593483"/>
            <a:ext cx="178355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VidyoRouter™</a:t>
            </a:r>
            <a:endParaRPr b="1" sz="1600">
              <a:solidFill>
                <a:schemeClr val="dk1"/>
              </a:solidFill>
              <a:latin typeface="Arial"/>
              <a:ea typeface="Arial"/>
              <a:cs typeface="Arial"/>
              <a:sym typeface="Arial"/>
            </a:endParaRPr>
          </a:p>
        </p:txBody>
      </p:sp>
      <p:pic>
        <p:nvPicPr>
          <p:cNvPr descr="Vidyo-Server-Platform-with-VE" id="494" name="Google Shape;494;p44"/>
          <p:cNvPicPr preferRelativeResize="0"/>
          <p:nvPr/>
        </p:nvPicPr>
        <p:blipFill rotWithShape="1">
          <a:blip r:embed="rId3">
            <a:alphaModFix/>
          </a:blip>
          <a:srcRect b="0" l="0" r="23075" t="0"/>
          <a:stretch/>
        </p:blipFill>
        <p:spPr>
          <a:xfrm>
            <a:off x="2285999" y="2738050"/>
            <a:ext cx="3606014" cy="9674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VidyoRouter -</a:t>
            </a:r>
            <a:r>
              <a:rPr b="1" i="0" lang="en-US" sz="2500" u="none" cap="none" strike="noStrike">
                <a:solidFill>
                  <a:schemeClr val="dk1"/>
                </a:solidFill>
                <a:latin typeface="Arial"/>
                <a:ea typeface="Arial"/>
                <a:cs typeface="Arial"/>
                <a:sym typeface="Arial"/>
              </a:rPr>
              <a:t> Model Capacities</a:t>
            </a:r>
            <a:endParaRPr b="1" i="0" sz="2500" u="none" cap="none" strike="noStrike">
              <a:solidFill>
                <a:schemeClr val="dk1"/>
              </a:solidFill>
              <a:latin typeface="Arial"/>
              <a:ea typeface="Arial"/>
              <a:cs typeface="Arial"/>
              <a:sym typeface="Arial"/>
            </a:endParaRPr>
          </a:p>
        </p:txBody>
      </p:sp>
      <p:sp>
        <p:nvSpPr>
          <p:cNvPr id="501" name="Google Shape;501;p4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76200" lvl="0" marL="228600" marR="0" rtl="0" algn="l">
              <a:spcBef>
                <a:spcPts val="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101600" lvl="0" marL="228600" marR="0" rtl="0" algn="l">
              <a:spcBef>
                <a:spcPts val="400"/>
              </a:spcBef>
              <a:spcAft>
                <a:spcPts val="0"/>
              </a:spcAft>
              <a:buClr>
                <a:srgbClr val="3495DA"/>
              </a:buClr>
              <a:buSzPts val="2000"/>
              <a:buFont typeface="Arial"/>
              <a:buNone/>
            </a:pPr>
            <a:r>
              <a:t/>
            </a:r>
            <a:endParaRPr b="0" i="0" sz="2000" u="none" cap="none" strike="noStrike">
              <a:solidFill>
                <a:srgbClr val="666666"/>
              </a:solidFill>
              <a:latin typeface="Arial"/>
              <a:ea typeface="Arial"/>
              <a:cs typeface="Arial"/>
              <a:sym typeface="Arial"/>
            </a:endParaRPr>
          </a:p>
          <a:p>
            <a:pPr indent="-101600" lvl="0" marL="228600" marR="0" rtl="0" algn="l">
              <a:spcBef>
                <a:spcPts val="400"/>
              </a:spcBef>
              <a:spcAft>
                <a:spcPts val="0"/>
              </a:spcAft>
              <a:buClr>
                <a:srgbClr val="3495DA"/>
              </a:buClr>
              <a:buSzPts val="2000"/>
              <a:buFont typeface="Arial"/>
              <a:buNone/>
            </a:pPr>
            <a:r>
              <a:t/>
            </a:r>
            <a:endParaRPr b="0" i="0" sz="2000" u="none" cap="none" strike="noStrike">
              <a:solidFill>
                <a:srgbClr val="666666"/>
              </a:solidFill>
              <a:latin typeface="Arial"/>
              <a:ea typeface="Arial"/>
              <a:cs typeface="Arial"/>
              <a:sym typeface="Arial"/>
            </a:endParaRPr>
          </a:p>
        </p:txBody>
      </p:sp>
      <p:graphicFrame>
        <p:nvGraphicFramePr>
          <p:cNvPr id="502" name="Google Shape;502;p45"/>
          <p:cNvGraphicFramePr/>
          <p:nvPr/>
        </p:nvGraphicFramePr>
        <p:xfrm>
          <a:off x="381000" y="971550"/>
          <a:ext cx="3000000" cy="3000000"/>
        </p:xfrm>
        <a:graphic>
          <a:graphicData uri="http://schemas.openxmlformats.org/drawingml/2006/table">
            <a:tbl>
              <a:tblPr bandRow="1" firstRow="1">
                <a:noFill/>
                <a:tableStyleId>{1F4F5F9E-E116-487A-992F-88689100BCFD}</a:tableStyleId>
              </a:tblPr>
              <a:tblGrid>
                <a:gridCol w="3203125"/>
                <a:gridCol w="4950275"/>
              </a:tblGrid>
              <a:tr h="304800">
                <a:tc>
                  <a:txBody>
                    <a:bodyPr>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a:txBody>
                  <a:tcPr marT="45725" marB="45725" marR="91450" marL="91450" anchor="ctr">
                    <a:solidFill>
                      <a:schemeClr val="lt1"/>
                    </a:solidFill>
                  </a:tcPr>
                </a:tc>
                <a:tc>
                  <a:txBody>
                    <a:bodyPr>
                      <a:noAutofit/>
                    </a:bodyPr>
                    <a:lstStyle/>
                    <a:p>
                      <a:pPr indent="0" lvl="0" marL="0" marR="0" rtl="0" algn="ctr">
                        <a:spcBef>
                          <a:spcPts val="0"/>
                        </a:spcBef>
                        <a:spcAft>
                          <a:spcPts val="0"/>
                        </a:spcAft>
                        <a:buNone/>
                      </a:pPr>
                      <a:r>
                        <a:rPr lang="en-US" sz="1600">
                          <a:latin typeface="Arial"/>
                          <a:ea typeface="Arial"/>
                          <a:cs typeface="Arial"/>
                          <a:sym typeface="Arial"/>
                        </a:rPr>
                        <a:t>Lines</a:t>
                      </a:r>
                      <a:endParaRPr sz="1600">
                        <a:solidFill>
                          <a:schemeClr val="dk1"/>
                        </a:solidFill>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VidyoRouter VE 25</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25</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VidyoRouter VE 100</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VidyoRouter</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100</a:t>
                      </a:r>
                      <a:endParaRPr sz="160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600">
                          <a:latin typeface="Arial"/>
                          <a:ea typeface="Arial"/>
                          <a:cs typeface="Arial"/>
                          <a:sym typeface="Arial"/>
                        </a:rPr>
                        <a:t>VidyoRouter XL</a:t>
                      </a:r>
                      <a:endParaRPr sz="160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600">
                          <a:latin typeface="Arial"/>
                          <a:ea typeface="Arial"/>
                          <a:cs typeface="Arial"/>
                          <a:sym typeface="Arial"/>
                        </a:rPr>
                        <a:t>150</a:t>
                      </a:r>
                      <a:endParaRPr sz="1600">
                        <a:latin typeface="Arial"/>
                        <a:ea typeface="Arial"/>
                        <a:cs typeface="Arial"/>
                        <a:sym typeface="Arial"/>
                      </a:endParaRPr>
                    </a:p>
                  </a:txBody>
                  <a:tcPr marT="45725" marB="45725" marR="91450" marL="91450" anchor="ctr"/>
                </a:tc>
              </a:tr>
            </a:tbl>
          </a:graphicData>
        </a:graphic>
      </p:graphicFrame>
      <p:sp>
        <p:nvSpPr>
          <p:cNvPr id="503" name="Google Shape;503;p45"/>
          <p:cNvSpPr txBox="1"/>
          <p:nvPr/>
        </p:nvSpPr>
        <p:spPr>
          <a:xfrm>
            <a:off x="3540372" y="3714750"/>
            <a:ext cx="160441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VidyoRouter™</a:t>
            </a:r>
            <a:endParaRPr b="1" sz="1600">
              <a:solidFill>
                <a:schemeClr val="dk1"/>
              </a:solidFill>
              <a:latin typeface="Arial"/>
              <a:ea typeface="Arial"/>
              <a:cs typeface="Arial"/>
              <a:sym typeface="Arial"/>
            </a:endParaRPr>
          </a:p>
        </p:txBody>
      </p:sp>
      <p:pic>
        <p:nvPicPr>
          <p:cNvPr descr="Vidyo-Server-Platform-with-VE" id="504" name="Google Shape;504;p45"/>
          <p:cNvPicPr preferRelativeResize="0"/>
          <p:nvPr/>
        </p:nvPicPr>
        <p:blipFill rotWithShape="1">
          <a:blip r:embed="rId3">
            <a:alphaModFix/>
          </a:blip>
          <a:srcRect b="0" l="0" r="23075" t="0"/>
          <a:stretch/>
        </p:blipFill>
        <p:spPr>
          <a:xfrm>
            <a:off x="2761862" y="2946145"/>
            <a:ext cx="3161434" cy="84820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VidyoProxy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511" name="Google Shape;511;p4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Automatic firewall detection and traversal solution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Server component included with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Client component included with VidyoDesktop and VidyoMobile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negotiates UDP ports with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needed, VidyoProxy tunnels on port 443</a:t>
            </a:r>
            <a:endParaRPr b="0" i="0" sz="1600" u="none" cap="none" strike="noStrike">
              <a:solidFill>
                <a:schemeClr val="dk1"/>
              </a:solidFill>
              <a:latin typeface="Arial"/>
              <a:ea typeface="Arial"/>
              <a:cs typeface="Arial"/>
              <a:sym typeface="Arial"/>
            </a:endParaRPr>
          </a:p>
        </p:txBody>
      </p:sp>
      <p:grpSp>
        <p:nvGrpSpPr>
          <p:cNvPr id="512" name="Google Shape;512;p46"/>
          <p:cNvGrpSpPr/>
          <p:nvPr/>
        </p:nvGrpSpPr>
        <p:grpSpPr>
          <a:xfrm>
            <a:off x="1371600" y="3287540"/>
            <a:ext cx="6233300" cy="1322653"/>
            <a:chOff x="1371600" y="4448175"/>
            <a:chExt cx="6172200" cy="1746250"/>
          </a:xfrm>
        </p:grpSpPr>
        <p:sp>
          <p:nvSpPr>
            <p:cNvPr id="513" name="Google Shape;513;p46"/>
            <p:cNvSpPr/>
            <p:nvPr/>
          </p:nvSpPr>
          <p:spPr>
            <a:xfrm>
              <a:off x="1371600" y="5321300"/>
              <a:ext cx="6172200" cy="381000"/>
            </a:xfrm>
            <a:prstGeom prst="rightArrow">
              <a:avLst>
                <a:gd fmla="val 50000" name="adj1"/>
                <a:gd fmla="val 50000" name="adj2"/>
              </a:avLst>
            </a:prstGeom>
            <a:solidFill>
              <a:srgbClr val="00B050"/>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pic>
          <p:nvPicPr>
            <p:cNvPr descr="http://dominategooglewithwordpress.com/wp-content/uploads/2012/02/computer-firewall-300x300.gif" id="514" name="Google Shape;514;p46"/>
            <p:cNvPicPr preferRelativeResize="0"/>
            <p:nvPr/>
          </p:nvPicPr>
          <p:blipFill rotWithShape="1">
            <a:blip r:embed="rId3">
              <a:alphaModFix/>
            </a:blip>
            <a:srcRect b="0" l="0" r="6908" t="0"/>
            <a:stretch/>
          </p:blipFill>
          <p:spPr>
            <a:xfrm>
              <a:off x="3810000" y="4448175"/>
              <a:ext cx="1625600" cy="174625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4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VidyoGateway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521" name="Google Shape;521;p47"/>
          <p:cNvSpPr txBox="1"/>
          <p:nvPr>
            <p:ph idx="1" type="body"/>
          </p:nvPr>
        </p:nvSpPr>
        <p:spPr>
          <a:xfrm>
            <a:off x="304800" y="857250"/>
            <a:ext cx="8305800" cy="14097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Provides interoperability between Vidyo endpoints and legacy endpoints (e.g. Polycom, Cisco, Tandberg, Lifesize, etc.)</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Supports clustering and a wide range of legacy video &amp; audio standards - H.323, SIP, H.264, H.239, H.263, G.722, G.711</a:t>
            </a:r>
            <a:endParaRPr/>
          </a:p>
          <a:p>
            <a:pPr indent="0" lvl="0" marL="0" marR="0" rtl="0" algn="l">
              <a:spcBef>
                <a:spcPts val="400"/>
              </a:spcBef>
              <a:spcAft>
                <a:spcPts val="0"/>
              </a:spcAft>
              <a:buClr>
                <a:srgbClr val="3495DA"/>
              </a:buClr>
              <a:buFont typeface="Arial"/>
              <a:buNone/>
            </a:pPr>
            <a:r>
              <a:t/>
            </a:r>
            <a:endParaRPr b="0" i="0" sz="2000" u="none" cap="none" strike="noStrike">
              <a:solidFill>
                <a:schemeClr val="dk1"/>
              </a:solidFill>
              <a:latin typeface="Arial"/>
              <a:ea typeface="Arial"/>
              <a:cs typeface="Arial"/>
              <a:sym typeface="Arial"/>
            </a:endParaRPr>
          </a:p>
        </p:txBody>
      </p:sp>
      <p:pic>
        <p:nvPicPr>
          <p:cNvPr descr="http://www.conferencingadvisors.com/Portals/78096/images/VidyoGateway.jpg" id="522" name="Google Shape;522;p47"/>
          <p:cNvPicPr preferRelativeResize="0"/>
          <p:nvPr/>
        </p:nvPicPr>
        <p:blipFill rotWithShape="1">
          <a:blip r:embed="rId3">
            <a:alphaModFix/>
          </a:blip>
          <a:srcRect b="0" l="0" r="0" t="0"/>
          <a:stretch/>
        </p:blipFill>
        <p:spPr>
          <a:xfrm>
            <a:off x="2819399" y="2034540"/>
            <a:ext cx="3108085" cy="27895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4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VidyoReplay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529" name="Google Shape;529;p48"/>
          <p:cNvSpPr txBox="1"/>
          <p:nvPr>
            <p:ph idx="1" type="body"/>
          </p:nvPr>
        </p:nvSpPr>
        <p:spPr>
          <a:xfrm>
            <a:off x="533400" y="838200"/>
            <a:ext cx="8458200" cy="37147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Hardware appliance that allows you to record up to 2500 hours of HD video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Simultaneously webcast Vidyo conferences to large audiences (up to 300)</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Webcast and record in a standard, MP4 format (viewable via web browser)</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Every Vidyo endpoint can be set up to record and webcast conferences </a:t>
            </a:r>
            <a:endParaRPr/>
          </a:p>
        </p:txBody>
      </p:sp>
      <p:pic>
        <p:nvPicPr>
          <p:cNvPr descr="http://www.conferencingadvisors.com/Portals/78096/images/VidyoReplay_Diagram_edit.jpg" id="530" name="Google Shape;530;p48"/>
          <p:cNvPicPr preferRelativeResize="0"/>
          <p:nvPr/>
        </p:nvPicPr>
        <p:blipFill rotWithShape="1">
          <a:blip r:embed="rId3">
            <a:alphaModFix/>
          </a:blip>
          <a:srcRect b="0" l="0" r="0" t="0"/>
          <a:stretch/>
        </p:blipFill>
        <p:spPr>
          <a:xfrm>
            <a:off x="2903551" y="2435732"/>
            <a:ext cx="3429000" cy="21934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49"/>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VidyoPortal Initial Setup</a:t>
            </a:r>
            <a:endParaRPr/>
          </a:p>
        </p:txBody>
      </p:sp>
      <p:pic>
        <p:nvPicPr>
          <p:cNvPr id="537" name="Google Shape;537;p49"/>
          <p:cNvPicPr preferRelativeResize="0"/>
          <p:nvPr/>
        </p:nvPicPr>
        <p:blipFill rotWithShape="1">
          <a:blip r:embed="rId3">
            <a:alphaModFix/>
          </a:blip>
          <a:srcRect b="0" l="0" r="0" t="0"/>
          <a:stretch/>
        </p:blipFill>
        <p:spPr>
          <a:xfrm>
            <a:off x="3429000" y="3663222"/>
            <a:ext cx="2085975" cy="12425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4"/>
          <p:cNvSpPr txBox="1"/>
          <p:nvPr>
            <p:ph type="title"/>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VC-DSE Exam</a:t>
            </a:r>
            <a:endParaRPr b="0" i="0" sz="2500" u="none" cap="none" strike="noStrike">
              <a:solidFill>
                <a:schemeClr val="dk1"/>
              </a:solidFill>
              <a:latin typeface="Arial"/>
              <a:ea typeface="Arial"/>
              <a:cs typeface="Arial"/>
              <a:sym typeface="Arial"/>
            </a:endParaRPr>
          </a:p>
        </p:txBody>
      </p:sp>
      <p:sp>
        <p:nvSpPr>
          <p:cNvPr id="80" name="Google Shape;80;p14"/>
          <p:cNvSpPr txBox="1"/>
          <p:nvPr>
            <p:ph idx="1" type="body"/>
          </p:nvPr>
        </p:nvSpPr>
        <p:spPr>
          <a:xfrm>
            <a:off x="304800" y="1031298"/>
            <a:ext cx="8305800"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When: End of Day 3 (Please let us know if you are leaving early!)</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Format: Mix of 50 Questions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Time Limit: 65 Minutes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Allowed Attempts: 2 Times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Passing Score: 70%</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http://www.supplychainskills.com/images/testbackground.jpg" id="81" name="Google Shape;81;p14"/>
          <p:cNvPicPr preferRelativeResize="0"/>
          <p:nvPr/>
        </p:nvPicPr>
        <p:blipFill rotWithShape="1">
          <a:blip r:embed="rId3">
            <a:alphaModFix/>
          </a:blip>
          <a:srcRect b="0" l="0" r="0" t="0"/>
          <a:stretch/>
        </p:blipFill>
        <p:spPr>
          <a:xfrm>
            <a:off x="4800600" y="2038350"/>
            <a:ext cx="3634659" cy="242886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Initial Setup Training Objectives</a:t>
            </a:r>
            <a:endParaRPr b="1" i="0" sz="2500" u="none" cap="none" strike="noStrike">
              <a:solidFill>
                <a:schemeClr val="dk1"/>
              </a:solidFill>
              <a:latin typeface="Arial"/>
              <a:ea typeface="Arial"/>
              <a:cs typeface="Arial"/>
              <a:sym typeface="Arial"/>
            </a:endParaRPr>
          </a:p>
        </p:txBody>
      </p:sp>
      <p:sp>
        <p:nvSpPr>
          <p:cNvPr id="544" name="Google Shape;544;p5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127000" lvl="0" marL="228600" marR="0" rtl="0" algn="l">
              <a:spcBef>
                <a:spcPts val="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deployment requirements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VidyoPortal’s IP/DNS settings</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 and activate the VidyoPortal’s licenses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basic tenant settings</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Create a user account</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Pre-setup – </a:t>
            </a:r>
            <a:r>
              <a:rPr b="1" i="0" lang="en-US" sz="2500" u="none" cap="none" strike="noStrike">
                <a:solidFill>
                  <a:schemeClr val="dk1"/>
                </a:solidFill>
                <a:latin typeface="Arial"/>
                <a:ea typeface="Arial"/>
                <a:cs typeface="Arial"/>
                <a:sym typeface="Arial"/>
              </a:rPr>
              <a:t>How to approach deployment </a:t>
            </a:r>
            <a:endParaRPr/>
          </a:p>
        </p:txBody>
      </p:sp>
      <p:sp>
        <p:nvSpPr>
          <p:cNvPr id="551" name="Google Shape;551;p5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Upon receiving equipment and licenses, make sure that the following items have been done to ensure a smooth deployment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All FQDN are registered in the local DNS server (May need several for multi tenant)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All public FQDN’s are registered public DNS servers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All ports listed in the NAT/Firewall Traversal document are open and tested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IP addresses have been reserved for each component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Network information</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Hostname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Subnet Mask</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Default Gateway</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Primary DNS</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Secondary DNS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2"/>
          <p:cNvSpPr txBox="1"/>
          <p:nvPr>
            <p:ph type="title"/>
          </p:nvPr>
        </p:nvSpPr>
        <p:spPr>
          <a:xfrm>
            <a:off x="304800" y="57152"/>
            <a:ext cx="8229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VidyoPortal - </a:t>
            </a:r>
            <a:r>
              <a:rPr b="1" i="0" lang="en-US" sz="2400" u="none" cap="none" strike="noStrike">
                <a:solidFill>
                  <a:schemeClr val="dk1"/>
                </a:solidFill>
                <a:latin typeface="Arial"/>
                <a:ea typeface="Arial"/>
                <a:cs typeface="Arial"/>
                <a:sym typeface="Arial"/>
              </a:rPr>
              <a:t>Admin Console using</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Local Connection</a:t>
            </a:r>
            <a:endParaRPr b="0" i="0" sz="2400" u="none" cap="none" strike="noStrike">
              <a:solidFill>
                <a:schemeClr val="dk1"/>
              </a:solidFill>
              <a:latin typeface="Arial"/>
              <a:ea typeface="Arial"/>
              <a:cs typeface="Arial"/>
              <a:sym typeface="Arial"/>
            </a:endParaRPr>
          </a:p>
        </p:txBody>
      </p:sp>
      <p:sp>
        <p:nvSpPr>
          <p:cNvPr id="557" name="Google Shape;557;p5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Setup physical connections:</a:t>
            </a:r>
            <a:endParaRPr b="0" i="0" sz="1600" u="none" cap="none" strike="noStrike">
              <a:solidFill>
                <a:schemeClr val="dk1"/>
              </a:solidFill>
              <a:latin typeface="Arial"/>
              <a:ea typeface="Arial"/>
              <a:cs typeface="Arial"/>
              <a:sym typeface="Arial"/>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Connect the power cord to the server and plug in to power outlet.</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Connect VGA display to VGA port in rear or server.</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Connect USB keyboard to any of the USB ports or the PS2 port</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Connect the server to your network using an Ethernet cable </a:t>
            </a:r>
            <a:endParaRPr/>
          </a:p>
          <a:p>
            <a:pPr indent="-457200" lvl="2" marL="1016000" marR="0" rtl="0" algn="l">
              <a:spcBef>
                <a:spcPts val="280"/>
              </a:spcBef>
              <a:spcAft>
                <a:spcPts val="0"/>
              </a:spcAft>
              <a:buClr>
                <a:schemeClr val="dk1"/>
              </a:buClr>
              <a:buSzPts val="1400"/>
              <a:buFont typeface="Noto Sans Symbols"/>
              <a:buChar char="▪"/>
            </a:pPr>
            <a:r>
              <a:rPr b="1" i="0" lang="en-US" sz="1400" u="none" cap="none" strike="noStrike">
                <a:solidFill>
                  <a:schemeClr val="dk1"/>
                </a:solidFill>
                <a:latin typeface="Arial"/>
                <a:ea typeface="Arial"/>
                <a:cs typeface="Arial"/>
                <a:sym typeface="Arial"/>
              </a:rPr>
              <a:t>Be sure to use the Ethernet port0 on the back </a:t>
            </a:r>
            <a:r>
              <a:rPr b="0" i="0" lang="en-US" sz="1400" u="none" cap="none" strike="noStrike">
                <a:solidFill>
                  <a:schemeClr val="dk1"/>
                </a:solidFill>
                <a:latin typeface="Arial"/>
                <a:ea typeface="Arial"/>
                <a:cs typeface="Arial"/>
                <a:sym typeface="Arial"/>
              </a:rPr>
              <a:t>of the server closest to the power supply (on the left when looking at the unit from the rear)</a:t>
            </a:r>
            <a:endParaRPr b="0" i="0" sz="1400" u="none" cap="none" strike="noStrike">
              <a:solidFill>
                <a:schemeClr val="dk1"/>
              </a:solidFill>
              <a:latin typeface="Arial"/>
              <a:ea typeface="Arial"/>
              <a:cs typeface="Arial"/>
              <a:sym typeface="Arial"/>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Power on the server by pressing the power button located on the front of the unit.</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Once booted, press the enter key on the keyboard to get the login prompt:</a:t>
            </a:r>
            <a:endParaRPr/>
          </a:p>
          <a:p>
            <a:pPr indent="-366713" lvl="1" marL="823913"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DEFAULT LOGIN CREDENTIALS</a:t>
            </a:r>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username:</a:t>
            </a:r>
            <a:r>
              <a:rPr b="0" i="0" lang="en-US" sz="1600" u="none" cap="none" strike="noStrike">
                <a:solidFill>
                  <a:schemeClr val="dk1"/>
                </a:solidFill>
                <a:latin typeface="Arial"/>
                <a:ea typeface="Arial"/>
                <a:cs typeface="Arial"/>
                <a:sym typeface="Arial"/>
              </a:rPr>
              <a:t> admin</a:t>
            </a:r>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password: </a:t>
            </a:r>
            <a:r>
              <a:rPr b="0" i="0" lang="en-US" sz="1600" u="none" cap="none" strike="noStrike">
                <a:solidFill>
                  <a:schemeClr val="dk1"/>
                </a:solidFill>
                <a:latin typeface="Arial"/>
                <a:ea typeface="Arial"/>
                <a:cs typeface="Arial"/>
                <a:sym typeface="Arial"/>
              </a:rPr>
              <a:t>password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5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Admin Console using Remote (SSH)</a:t>
            </a:r>
            <a:endParaRPr b="0" i="0" sz="2500" u="none" cap="none" strike="noStrike">
              <a:solidFill>
                <a:schemeClr val="dk1"/>
              </a:solidFill>
              <a:latin typeface="Arial"/>
              <a:ea typeface="Arial"/>
              <a:cs typeface="Arial"/>
              <a:sym typeface="Arial"/>
            </a:endParaRPr>
          </a:p>
        </p:txBody>
      </p:sp>
      <p:sp>
        <p:nvSpPr>
          <p:cNvPr id="563" name="Google Shape;563;p5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Connecting the system and setting network information:</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Launch SSH client (e.g. PuTTY)</a:t>
            </a:r>
            <a:endParaRPr b="0" i="0" sz="1600" u="none" cap="none" strike="noStrike">
              <a:solidFill>
                <a:schemeClr val="dk1"/>
              </a:solidFill>
              <a:latin typeface="Arial"/>
              <a:ea typeface="Arial"/>
              <a:cs typeface="Arial"/>
              <a:sym typeface="Arial"/>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Enter host name (IP address) of the VidyoPortal</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Set the port to ‘2222’</a:t>
            </a:r>
            <a:endParaRPr/>
          </a:p>
          <a:p>
            <a:pPr indent="-468313" lvl="1" marL="823913" marR="0" rtl="0" algn="l">
              <a:spcBef>
                <a:spcPts val="320"/>
              </a:spcBef>
              <a:spcAft>
                <a:spcPts val="0"/>
              </a:spcAft>
              <a:buClr>
                <a:schemeClr val="dk1"/>
              </a:buClr>
              <a:buSzPts val="1600"/>
              <a:buFont typeface="Arial"/>
              <a:buAutoNum type="arabicPeriod"/>
            </a:pPr>
            <a:r>
              <a:rPr b="0" i="0" lang="en-US" sz="1600" u="none" cap="none" strike="noStrike">
                <a:solidFill>
                  <a:schemeClr val="dk1"/>
                </a:solidFill>
                <a:latin typeface="Arial"/>
                <a:ea typeface="Arial"/>
                <a:cs typeface="Arial"/>
                <a:sym typeface="Arial"/>
              </a:rPr>
              <a:t>Click Open</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DEFAULT LOGIN CREDENTIALS</a:t>
            </a:r>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username:</a:t>
            </a:r>
            <a:r>
              <a:rPr b="0" i="0" lang="en-US" sz="1600" u="none" cap="none" strike="noStrike">
                <a:solidFill>
                  <a:schemeClr val="dk1"/>
                </a:solidFill>
                <a:latin typeface="Arial"/>
                <a:ea typeface="Arial"/>
                <a:cs typeface="Arial"/>
                <a:sym typeface="Arial"/>
              </a:rPr>
              <a:t> admin</a:t>
            </a:r>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password:</a:t>
            </a:r>
            <a:r>
              <a:rPr b="0" i="0" lang="en-US" sz="1600" u="none" cap="none" strike="noStrike">
                <a:solidFill>
                  <a:schemeClr val="dk1"/>
                </a:solidFill>
                <a:latin typeface="Arial"/>
                <a:ea typeface="Arial"/>
                <a:cs typeface="Arial"/>
                <a:sym typeface="Arial"/>
              </a:rPr>
              <a:t> password</a:t>
            </a:r>
            <a:endParaRPr/>
          </a:p>
          <a:p>
            <a:pPr indent="-230187" lvl="1" marL="484188" marR="0" rtl="0" algn="l">
              <a:spcBef>
                <a:spcPts val="320"/>
              </a:spcBef>
              <a:spcAft>
                <a:spcPts val="0"/>
              </a:spcAft>
              <a:buClr>
                <a:schemeClr val="lt2"/>
              </a:buClr>
              <a:buFont typeface="Tahoma"/>
              <a:buNone/>
            </a:pPr>
            <a:r>
              <a:t/>
            </a:r>
            <a:endParaRPr b="1"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PLEASE CHANGE YOUR PASSWORD TO THE FOLLOWING: </a:t>
            </a:r>
            <a:endParaRPr/>
          </a:p>
          <a:p>
            <a:pPr indent="-230187" lvl="1" marL="484188" marR="0" rtl="0" algn="l">
              <a:spcBef>
                <a:spcPts val="320"/>
              </a:spcBef>
              <a:spcAft>
                <a:spcPts val="0"/>
              </a:spcAft>
              <a:buClr>
                <a:schemeClr val="lt2"/>
              </a:buClr>
              <a:buFont typeface="Arial"/>
              <a:buNone/>
            </a:pPr>
            <a:r>
              <a:rPr b="1" i="0" lang="en-US" sz="1600" u="none" cap="none" strike="noStrike">
                <a:solidFill>
                  <a:schemeClr val="dk1"/>
                </a:solidFill>
                <a:latin typeface="Arial"/>
                <a:ea typeface="Arial"/>
                <a:cs typeface="Arial"/>
                <a:sym typeface="Arial"/>
              </a:rPr>
              <a:t>Password: </a:t>
            </a:r>
            <a:r>
              <a:rPr b="0" i="0" lang="en-US" sz="1600" u="none" cap="none" strike="noStrike">
                <a:solidFill>
                  <a:schemeClr val="dk1"/>
                </a:solidFill>
                <a:latin typeface="Arial"/>
                <a:ea typeface="Arial"/>
                <a:cs typeface="Arial"/>
                <a:sym typeface="Arial"/>
              </a:rPr>
              <a:t>P@ss001</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569" name="Google Shape;569;p54"/>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Accessing the VidyoPortal’s Administrator Console Menu</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Configuring the VidyoPortal with IP and DNS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Testing to make sure that the VidyoPortal’s FQDN is resolving correctly by accessing the VidyoPortal’s FQDN with a browser and seeing the VidyoPortal login page.</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pSp>
        <p:nvGrpSpPr>
          <p:cNvPr id="570" name="Google Shape;570;p54"/>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571" name="Google Shape;571;p54"/>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572" name="Google Shape;572;p54"/>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5"/>
          <p:cNvSpPr txBox="1"/>
          <p:nvPr>
            <p:ph type="title"/>
          </p:nvPr>
        </p:nvSpPr>
        <p:spPr>
          <a:xfrm>
            <a:off x="285750" y="342900"/>
            <a:ext cx="7696200" cy="85725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VidyoPortal Initial Setup - </a:t>
            </a:r>
            <a:r>
              <a:rPr b="1" i="0" lang="en-US" sz="2500" u="none" cap="none" strike="noStrike">
                <a:solidFill>
                  <a:schemeClr val="dk1"/>
                </a:solidFill>
                <a:latin typeface="Arial"/>
                <a:ea typeface="Arial"/>
                <a:cs typeface="Arial"/>
                <a:sym typeface="Arial"/>
              </a:rPr>
              <a:t>Lab Exercise #1a</a:t>
            </a:r>
            <a:br>
              <a:rPr b="1" i="0" lang="en-US" sz="2500" u="none" cap="none" strike="noStrike">
                <a:solidFill>
                  <a:schemeClr val="dk1"/>
                </a:solidFill>
                <a:latin typeface="Arial"/>
                <a:ea typeface="Arial"/>
                <a:cs typeface="Arial"/>
                <a:sym typeface="Arial"/>
              </a:rPr>
            </a:br>
            <a:endParaRPr b="1" i="0" sz="2500" u="none" cap="none" strike="noStrike">
              <a:solidFill>
                <a:schemeClr val="dk1"/>
              </a:solidFill>
              <a:latin typeface="Arial"/>
              <a:ea typeface="Arial"/>
              <a:cs typeface="Arial"/>
              <a:sym typeface="Arial"/>
            </a:endParaRPr>
          </a:p>
        </p:txBody>
      </p:sp>
      <p:sp>
        <p:nvSpPr>
          <p:cNvPr id="578" name="Google Shape;578;p5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SSH to the VidyoPortal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VidyoPortal with the assigned IPN / DNS settings for your group</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579" name="Google Shape;579;p55"/>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5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Upload and Activate Licenses</a:t>
            </a:r>
            <a:endParaRPr b="0" i="0" sz="2500" u="none" cap="none" strike="noStrike">
              <a:solidFill>
                <a:schemeClr val="dk1"/>
              </a:solidFill>
              <a:latin typeface="Arial"/>
              <a:ea typeface="Arial"/>
              <a:cs typeface="Arial"/>
              <a:sym typeface="Arial"/>
            </a:endParaRPr>
          </a:p>
        </p:txBody>
      </p:sp>
      <p:sp>
        <p:nvSpPr>
          <p:cNvPr id="585" name="Google Shape;585;p5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VidyoLicenses are required in order to turn on a VidyoPortal</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Uploading and activating your licenses on VidyoPortal version 3.x and later consists of the following easy steps:</a:t>
            </a:r>
            <a:endParaRPr/>
          </a:p>
          <a:p>
            <a:pPr indent="-346075" lvl="2" marL="790575" marR="0" rtl="0" algn="l">
              <a:spcBef>
                <a:spcPts val="320"/>
              </a:spcBef>
              <a:spcAft>
                <a:spcPts val="0"/>
              </a:spcAft>
              <a:buClr>
                <a:schemeClr val="lt2"/>
              </a:buClr>
              <a:buSzPts val="1600"/>
              <a:buFont typeface="Noto Sans Symbols"/>
              <a:buAutoNum type="arabicPeriod"/>
            </a:pPr>
            <a:r>
              <a:rPr b="0" i="0" lang="en-US" sz="1600" u="none" cap="none" strike="noStrike">
                <a:solidFill>
                  <a:schemeClr val="dk1"/>
                </a:solidFill>
                <a:latin typeface="Arial"/>
                <a:ea typeface="Arial"/>
                <a:cs typeface="Arial"/>
                <a:sym typeface="Arial"/>
              </a:rPr>
              <a:t>Upload v3 license file and click Save.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Uploading and activating your licenses on VidyoPortal version 2.x to 2.3.x consists of the following easy steps:	</a:t>
            </a:r>
            <a:endParaRPr/>
          </a:p>
          <a:p>
            <a:pPr indent="-457200" lvl="1" marL="914400"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Upload VM file and click Save </a:t>
            </a:r>
            <a:endParaRPr/>
          </a:p>
          <a:p>
            <a:pPr indent="-457200" lvl="1" marL="914400"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Upload SYS file and click Save </a:t>
            </a:r>
            <a:endParaRPr/>
          </a:p>
          <a:p>
            <a:pPr indent="-457200" lvl="1" marL="914400"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(On version 2.X systems and earlier) Enter token from *.txt file and click Save.</a:t>
            </a:r>
            <a:endParaRPr/>
          </a:p>
          <a:p>
            <a:pPr indent="-355600" lvl="1" marL="914400" marR="0" rtl="0" algn="l">
              <a:spcBef>
                <a:spcPts val="320"/>
              </a:spcBef>
              <a:spcAft>
                <a:spcPts val="0"/>
              </a:spcAft>
              <a:buClr>
                <a:schemeClr val="lt2"/>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In addition to the token, the *.txt file contains what licensed resources and features were purchased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5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Configuring Basic Tenant Settings</a:t>
            </a:r>
            <a:endParaRPr b="1" i="0" sz="2500" u="none" cap="none" strike="noStrike">
              <a:solidFill>
                <a:schemeClr val="dk1"/>
              </a:solidFill>
              <a:latin typeface="Arial"/>
              <a:ea typeface="Arial"/>
              <a:cs typeface="Arial"/>
              <a:sym typeface="Arial"/>
            </a:endParaRPr>
          </a:p>
        </p:txBody>
      </p:sp>
      <p:sp>
        <p:nvSpPr>
          <p:cNvPr id="592" name="Google Shape;592;p5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Tenant Name (e.g. Vidyo)</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Tenant URL (e.g. main.vidyo.com)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Allocate tenant resources (e.g. seats, ports/lines, installs, executives)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aphicFrame>
        <p:nvGraphicFramePr>
          <p:cNvPr id="593" name="Google Shape;593;p57"/>
          <p:cNvGraphicFramePr/>
          <p:nvPr/>
        </p:nvGraphicFramePr>
        <p:xfrm>
          <a:off x="609601" y="2038350"/>
          <a:ext cx="3000000" cy="3000000"/>
        </p:xfrm>
        <a:graphic>
          <a:graphicData uri="http://schemas.openxmlformats.org/drawingml/2006/table">
            <a:tbl>
              <a:tblPr bandRow="1" firstRow="1">
                <a:noFill/>
                <a:tableStyleId>{1F4F5F9E-E116-487A-992F-88689100BCFD}</a:tableStyleId>
              </a:tblPr>
              <a:tblGrid>
                <a:gridCol w="1143325"/>
                <a:gridCol w="6683300"/>
              </a:tblGrid>
              <a:tr h="165850">
                <a:tc>
                  <a:txBody>
                    <a:bodyPr>
                      <a:noAutofit/>
                    </a:bodyPr>
                    <a:lstStyle/>
                    <a:p>
                      <a:pPr indent="0" lvl="0" marL="0" marR="0" rtl="0" algn="l">
                        <a:spcBef>
                          <a:spcPts val="0"/>
                        </a:spcBef>
                        <a:spcAft>
                          <a:spcPts val="0"/>
                        </a:spcAft>
                        <a:buNone/>
                      </a:pPr>
                      <a:r>
                        <a:rPr lang="en-US" sz="1400"/>
                        <a:t>Item</a:t>
                      </a:r>
                      <a:endParaRPr sz="1400"/>
                    </a:p>
                  </a:txBody>
                  <a:tcPr marT="34300" marB="34300" marR="91450" marL="91450"/>
                </a:tc>
                <a:tc>
                  <a:txBody>
                    <a:bodyPr>
                      <a:noAutofit/>
                    </a:bodyPr>
                    <a:lstStyle/>
                    <a:p>
                      <a:pPr indent="0" lvl="0" marL="0" marR="0" rtl="0" algn="l">
                        <a:spcBef>
                          <a:spcPts val="0"/>
                        </a:spcBef>
                        <a:spcAft>
                          <a:spcPts val="0"/>
                        </a:spcAft>
                        <a:buNone/>
                      </a:pPr>
                      <a:r>
                        <a:rPr lang="en-US" sz="1400"/>
                        <a:t>Description</a:t>
                      </a:r>
                      <a:endParaRPr sz="1400"/>
                    </a:p>
                  </a:txBody>
                  <a:tcPr marT="34300" marB="34300" marR="91450" marL="91450"/>
                </a:tc>
              </a:tr>
              <a:tr h="291350">
                <a:tc>
                  <a:txBody>
                    <a:bodyPr>
                      <a:noAutofit/>
                    </a:bodyPr>
                    <a:lstStyle/>
                    <a:p>
                      <a:pPr indent="0" lvl="0" marL="0" marR="0" rtl="0" algn="l">
                        <a:spcBef>
                          <a:spcPts val="0"/>
                        </a:spcBef>
                        <a:spcAft>
                          <a:spcPts val="0"/>
                        </a:spcAft>
                        <a:buNone/>
                      </a:pPr>
                      <a:r>
                        <a:rPr lang="en-US" sz="1400">
                          <a:solidFill>
                            <a:schemeClr val="dk1"/>
                          </a:solidFill>
                        </a:rPr>
                        <a:t>VidyoLine</a:t>
                      </a:r>
                      <a:endParaRPr sz="1400">
                        <a:solidFill>
                          <a:schemeClr val="dk1"/>
                        </a:solidFill>
                      </a:endParaRPr>
                    </a:p>
                  </a:txBody>
                  <a:tcPr marT="34300" marB="34300" marR="91450" marL="91450"/>
                </a:tc>
                <a:tc>
                  <a:txBody>
                    <a:bodyPr>
                      <a:noAutofit/>
                    </a:bodyPr>
                    <a:lstStyle/>
                    <a:p>
                      <a:pPr indent="0" lvl="0" marL="0" marR="0" rtl="0" algn="l">
                        <a:spcBef>
                          <a:spcPts val="0"/>
                        </a:spcBef>
                        <a:spcAft>
                          <a:spcPts val="0"/>
                        </a:spcAft>
                        <a:buNone/>
                      </a:pPr>
                      <a:r>
                        <a:rPr lang="en-US" sz="1400">
                          <a:solidFill>
                            <a:schemeClr val="dk1"/>
                          </a:solidFill>
                        </a:rPr>
                        <a:t>A</a:t>
                      </a:r>
                      <a:r>
                        <a:rPr lang="en-US" sz="1400">
                          <a:solidFill>
                            <a:schemeClr val="dk1"/>
                          </a:solidFill>
                        </a:rPr>
                        <a:t> licensable resource that allows a VidyoDesktop and VidyoMobile end point to connect to a video conference.</a:t>
                      </a:r>
                      <a:endParaRPr sz="1400">
                        <a:solidFill>
                          <a:schemeClr val="dk1"/>
                        </a:solidFill>
                      </a:endParaRPr>
                    </a:p>
                  </a:txBody>
                  <a:tcPr marT="34300" marB="34300" marR="91450" marL="91450"/>
                </a:tc>
              </a:tr>
              <a:tr h="213350">
                <a:tc>
                  <a:txBody>
                    <a:bodyPr>
                      <a:noAutofit/>
                    </a:bodyPr>
                    <a:lstStyle/>
                    <a:p>
                      <a:pPr indent="0" lvl="0" marL="0" marR="0" rtl="0" algn="l">
                        <a:spcBef>
                          <a:spcPts val="0"/>
                        </a:spcBef>
                        <a:spcAft>
                          <a:spcPts val="0"/>
                        </a:spcAft>
                        <a:buNone/>
                      </a:pPr>
                      <a:r>
                        <a:rPr lang="en-US" sz="1400">
                          <a:solidFill>
                            <a:schemeClr val="dk1"/>
                          </a:solidFill>
                        </a:rPr>
                        <a:t>Seat</a:t>
                      </a:r>
                      <a:endParaRPr sz="1400">
                        <a:solidFill>
                          <a:schemeClr val="dk1"/>
                        </a:solidFill>
                      </a:endParaRPr>
                    </a:p>
                  </a:txBody>
                  <a:tcPr marT="34300" marB="34300" marR="91450" marL="91450"/>
                </a:tc>
                <a:tc>
                  <a:txBody>
                    <a:bodyPr>
                      <a:noAutofit/>
                    </a:bodyPr>
                    <a:lstStyle/>
                    <a:p>
                      <a:pPr indent="0" lvl="0" marL="0" marR="0" rtl="0" algn="l">
                        <a:spcBef>
                          <a:spcPts val="0"/>
                        </a:spcBef>
                        <a:spcAft>
                          <a:spcPts val="0"/>
                        </a:spcAft>
                        <a:buNone/>
                      </a:pPr>
                      <a:r>
                        <a:rPr lang="en-US" sz="1400">
                          <a:solidFill>
                            <a:schemeClr val="dk1"/>
                          </a:solidFill>
                        </a:rPr>
                        <a:t>An endpoint u</a:t>
                      </a:r>
                      <a:r>
                        <a:rPr lang="en-US" sz="1400">
                          <a:solidFill>
                            <a:schemeClr val="dk1"/>
                          </a:solidFill>
                        </a:rPr>
                        <a:t>ser account. All</a:t>
                      </a:r>
                      <a:r>
                        <a:rPr lang="en-US" sz="1400">
                          <a:solidFill>
                            <a:schemeClr val="dk1"/>
                          </a:solidFill>
                        </a:rPr>
                        <a:t> Vidyo endpoints require a seat. </a:t>
                      </a:r>
                      <a:endParaRPr sz="1400">
                        <a:solidFill>
                          <a:schemeClr val="dk1"/>
                        </a:solidFill>
                      </a:endParaRPr>
                    </a:p>
                  </a:txBody>
                  <a:tcPr marT="34300" marB="34300" marR="91450" marL="91450"/>
                </a:tc>
              </a:tr>
              <a:tr h="403400">
                <a:tc>
                  <a:txBody>
                    <a:bodyPr>
                      <a:noAutofit/>
                    </a:bodyPr>
                    <a:lstStyle/>
                    <a:p>
                      <a:pPr indent="0" lvl="0" marL="0" marR="0" rtl="0" algn="l">
                        <a:spcBef>
                          <a:spcPts val="0"/>
                        </a:spcBef>
                        <a:spcAft>
                          <a:spcPts val="0"/>
                        </a:spcAft>
                        <a:buNone/>
                      </a:pPr>
                      <a:r>
                        <a:rPr lang="en-US" sz="1400">
                          <a:solidFill>
                            <a:schemeClr val="dk1"/>
                          </a:solidFill>
                        </a:rPr>
                        <a:t>Install</a:t>
                      </a:r>
                      <a:endParaRPr sz="1400">
                        <a:solidFill>
                          <a:schemeClr val="dk1"/>
                        </a:solidFill>
                      </a:endParaRPr>
                    </a:p>
                  </a:txBody>
                  <a:tcPr marT="34300" marB="34300" marR="91450" marL="91450"/>
                </a:tc>
                <a:tc>
                  <a:txBody>
                    <a:bodyPr>
                      <a:noAutofit/>
                    </a:bodyPr>
                    <a:lstStyle/>
                    <a:p>
                      <a:pPr indent="0" lvl="0" marL="0" marR="0" rtl="0" algn="l">
                        <a:spcBef>
                          <a:spcPts val="0"/>
                        </a:spcBef>
                        <a:spcAft>
                          <a:spcPts val="0"/>
                        </a:spcAft>
                        <a:buNone/>
                      </a:pPr>
                      <a:r>
                        <a:rPr lang="en-US" sz="1400">
                          <a:solidFill>
                            <a:schemeClr val="dk1"/>
                          </a:solidFill>
                        </a:rPr>
                        <a:t>A ‘one-time’ mandatory</a:t>
                      </a:r>
                      <a:r>
                        <a:rPr lang="en-US" sz="1400">
                          <a:solidFill>
                            <a:schemeClr val="dk1"/>
                          </a:solidFill>
                        </a:rPr>
                        <a:t> installation fee that is consumed by all VidyoDesktop and VidyoMobile end points when connecting to a VidyoPortal for the 1</a:t>
                      </a:r>
                      <a:r>
                        <a:rPr baseline="30000" lang="en-US" sz="1400">
                          <a:solidFill>
                            <a:schemeClr val="dk1"/>
                          </a:solidFill>
                        </a:rPr>
                        <a:t>st</a:t>
                      </a:r>
                      <a:r>
                        <a:rPr lang="en-US" sz="1400">
                          <a:solidFill>
                            <a:schemeClr val="dk1"/>
                          </a:solidFill>
                        </a:rPr>
                        <a:t> time.</a:t>
                      </a:r>
                      <a:endParaRPr sz="1400">
                        <a:solidFill>
                          <a:schemeClr val="dk1"/>
                        </a:solidFill>
                      </a:endParaRPr>
                    </a:p>
                  </a:txBody>
                  <a:tcPr marT="34300" marB="34300" marR="91450" marL="91450"/>
                </a:tc>
              </a:tr>
              <a:tr h="282400">
                <a:tc>
                  <a:txBody>
                    <a:bodyPr>
                      <a:noAutofit/>
                    </a:bodyPr>
                    <a:lstStyle/>
                    <a:p>
                      <a:pPr indent="0" lvl="0" marL="0" marR="0" rtl="0" algn="l">
                        <a:spcBef>
                          <a:spcPts val="0"/>
                        </a:spcBef>
                        <a:spcAft>
                          <a:spcPts val="0"/>
                        </a:spcAft>
                        <a:buNone/>
                      </a:pPr>
                      <a:r>
                        <a:rPr lang="en-US" sz="1400">
                          <a:solidFill>
                            <a:schemeClr val="dk1"/>
                          </a:solidFill>
                        </a:rPr>
                        <a:t>Executive</a:t>
                      </a:r>
                      <a:endParaRPr sz="1400">
                        <a:solidFill>
                          <a:schemeClr val="dk1"/>
                        </a:solidFill>
                      </a:endParaRPr>
                    </a:p>
                  </a:txBody>
                  <a:tcPr marT="34300" marB="34300" marR="91450" marL="91450"/>
                </a:tc>
                <a:tc>
                  <a:txBody>
                    <a:bodyPr>
                      <a:noAutofit/>
                    </a:bodyPr>
                    <a:lstStyle/>
                    <a:p>
                      <a:pPr indent="0" lvl="0" marL="0" marR="0" rtl="0" algn="l">
                        <a:spcBef>
                          <a:spcPts val="0"/>
                        </a:spcBef>
                        <a:spcAft>
                          <a:spcPts val="0"/>
                        </a:spcAft>
                        <a:buNone/>
                      </a:pPr>
                      <a:r>
                        <a:rPr lang="en-US" sz="1400">
                          <a:solidFill>
                            <a:schemeClr val="dk1"/>
                          </a:solidFill>
                        </a:rPr>
                        <a:t>This is a </a:t>
                      </a:r>
                      <a:r>
                        <a:rPr lang="en-US" sz="1400">
                          <a:solidFill>
                            <a:schemeClr val="dk1"/>
                          </a:solidFill>
                        </a:rPr>
                        <a:t>licensed account type that does not consume a VidyoLine.</a:t>
                      </a:r>
                      <a:endParaRPr/>
                    </a:p>
                  </a:txBody>
                  <a:tcPr marT="34300" marB="34300" marR="91450" marL="91450"/>
                </a:tc>
              </a:tr>
              <a:tr h="282400">
                <a:tc>
                  <a:txBody>
                    <a:bodyPr>
                      <a:noAutofit/>
                    </a:bodyPr>
                    <a:lstStyle/>
                    <a:p>
                      <a:pPr indent="0" lvl="0" marL="0" marR="0" rtl="0" algn="l">
                        <a:spcBef>
                          <a:spcPts val="0"/>
                        </a:spcBef>
                        <a:spcAft>
                          <a:spcPts val="0"/>
                        </a:spcAft>
                        <a:buNone/>
                      </a:pPr>
                      <a:r>
                        <a:rPr lang="en-US" sz="1400">
                          <a:solidFill>
                            <a:schemeClr val="dk1"/>
                          </a:solidFill>
                        </a:rPr>
                        <a:t>Panorama</a:t>
                      </a:r>
                      <a:endParaRPr sz="1400">
                        <a:solidFill>
                          <a:schemeClr val="dk1"/>
                        </a:solidFill>
                      </a:endParaRPr>
                    </a:p>
                  </a:txBody>
                  <a:tcPr marT="34300" marB="34300" marR="91450" marL="91450"/>
                </a:tc>
                <a:tc>
                  <a:txBody>
                    <a:bodyPr>
                      <a:noAutofit/>
                    </a:bodyPr>
                    <a:lstStyle/>
                    <a:p>
                      <a:pPr indent="0" lvl="0" marL="0" marR="0" rtl="0" algn="l">
                        <a:lnSpc>
                          <a:spcPct val="100000"/>
                        </a:lnSpc>
                        <a:spcBef>
                          <a:spcPts val="0"/>
                        </a:spcBef>
                        <a:spcAft>
                          <a:spcPts val="0"/>
                        </a:spcAft>
                        <a:buClr>
                          <a:schemeClr val="dk1"/>
                        </a:buClr>
                        <a:buFont typeface="Arial"/>
                        <a:buNone/>
                      </a:pPr>
                      <a:r>
                        <a:rPr lang="en-US" sz="1400">
                          <a:solidFill>
                            <a:schemeClr val="dk1"/>
                          </a:solidFill>
                        </a:rPr>
                        <a:t>A</a:t>
                      </a:r>
                      <a:r>
                        <a:rPr lang="en-US" sz="1400">
                          <a:solidFill>
                            <a:schemeClr val="dk1"/>
                          </a:solidFill>
                        </a:rPr>
                        <a:t> licensed </a:t>
                      </a:r>
                      <a:r>
                        <a:rPr lang="en-US" sz="1400">
                          <a:solidFill>
                            <a:schemeClr val="dk1"/>
                          </a:solidFill>
                        </a:rPr>
                        <a:t>account type</a:t>
                      </a:r>
                      <a:r>
                        <a:rPr lang="en-US" sz="1400">
                          <a:solidFill>
                            <a:schemeClr val="dk1"/>
                          </a:solidFill>
                        </a:rPr>
                        <a:t> that is reserved for VidyoPanorama systems.</a:t>
                      </a:r>
                      <a:endParaRPr sz="1400">
                        <a:solidFill>
                          <a:schemeClr val="dk1"/>
                        </a:solidFill>
                      </a:endParaRPr>
                    </a:p>
                  </a:txBody>
                  <a:tcPr marT="34300" marB="34300" marR="91450" marL="91450"/>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599" name="Google Shape;599;p58"/>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Logging into the Super Admin interface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Uploading and activating licenses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Configuring basic tenant settings</a:t>
            </a:r>
            <a:endParaRPr/>
          </a:p>
        </p:txBody>
      </p:sp>
      <p:grpSp>
        <p:nvGrpSpPr>
          <p:cNvPr id="600" name="Google Shape;600;p58"/>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601" name="Google Shape;601;p58"/>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602" name="Google Shape;602;p58"/>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5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VidyoPortal -</a:t>
            </a:r>
            <a:r>
              <a:rPr b="1" i="0" lang="en-US" sz="2500" u="none" cap="none" strike="noStrike">
                <a:solidFill>
                  <a:schemeClr val="dk1"/>
                </a:solidFill>
                <a:latin typeface="Arial"/>
                <a:ea typeface="Arial"/>
                <a:cs typeface="Arial"/>
                <a:sym typeface="Arial"/>
              </a:rPr>
              <a:t> Initial Setup Lab Exercise #1b</a:t>
            </a:r>
            <a:endParaRPr b="0" i="0" sz="2500" u="none" cap="none" strike="noStrike">
              <a:solidFill>
                <a:schemeClr val="dk1"/>
              </a:solidFill>
              <a:latin typeface="Arial"/>
              <a:ea typeface="Arial"/>
              <a:cs typeface="Arial"/>
              <a:sym typeface="Arial"/>
            </a:endParaRPr>
          </a:p>
        </p:txBody>
      </p:sp>
      <p:sp>
        <p:nvSpPr>
          <p:cNvPr id="608" name="Google Shape;608;p5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document(s) to complete the</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Log into the VidyoPortal’s Super Admin interface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 and activate licenses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basic tenant settings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Tenant name</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Tenant URL</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Ports/Lines, Seats, Installs</a:t>
            </a:r>
            <a:endParaRPr/>
          </a:p>
        </p:txBody>
      </p:sp>
      <p:pic>
        <p:nvPicPr>
          <p:cNvPr descr="C:\Users\Bill\AppData\Local\Microsoft\Windows\Temporary Internet Files\Content.IE5\L4STA9AC\MC900431613[1].png" id="609" name="Google Shape;609;p59"/>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Training Site: </a:t>
            </a:r>
            <a:r>
              <a:rPr b="0" i="0" lang="en-US" sz="2500" u="sng" cap="none" strike="noStrike">
                <a:solidFill>
                  <a:schemeClr val="hlink"/>
                </a:solidFill>
                <a:latin typeface="Arial"/>
                <a:ea typeface="Arial"/>
                <a:cs typeface="Arial"/>
                <a:sym typeface="Arial"/>
                <a:hlinkClick r:id="rId3"/>
              </a:rPr>
              <a:t>training.vidyo.com</a:t>
            </a:r>
            <a:r>
              <a:rPr b="0" i="0" lang="en-US" sz="2500" u="none" cap="none" strike="noStrike">
                <a:solidFill>
                  <a:schemeClr val="dk1"/>
                </a:solidFill>
                <a:latin typeface="Arial"/>
                <a:ea typeface="Arial"/>
                <a:cs typeface="Arial"/>
                <a:sym typeface="Arial"/>
              </a:rPr>
              <a:t> </a:t>
            </a:r>
            <a:endParaRPr b="0" i="0" sz="2500" u="none" cap="none" strike="noStrike">
              <a:solidFill>
                <a:schemeClr val="dk1"/>
              </a:solidFill>
              <a:latin typeface="Arial"/>
              <a:ea typeface="Arial"/>
              <a:cs typeface="Arial"/>
              <a:sym typeface="Arial"/>
            </a:endParaRPr>
          </a:p>
        </p:txBody>
      </p:sp>
      <p:sp>
        <p:nvSpPr>
          <p:cNvPr id="87" name="Google Shape;87;p15"/>
          <p:cNvSpPr txBox="1"/>
          <p:nvPr>
            <p:ph idx="1" type="body"/>
          </p:nvPr>
        </p:nvSpPr>
        <p:spPr>
          <a:xfrm>
            <a:off x="228600" y="1031298"/>
            <a:ext cx="4648199"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Online Learner Management System (LMS)</a:t>
            </a:r>
            <a:endParaRPr/>
          </a:p>
          <a:p>
            <a:pPr indent="-209550" lvl="0" marL="228600" marR="0" rtl="0" algn="l">
              <a:spcBef>
                <a:spcPts val="60"/>
              </a:spcBef>
              <a:spcAft>
                <a:spcPts val="0"/>
              </a:spcAft>
              <a:buClr>
                <a:srgbClr val="3495DA"/>
              </a:buClr>
              <a:buSzPts val="300"/>
              <a:buFont typeface="Arial"/>
              <a:buNone/>
            </a:pPr>
            <a:r>
              <a:t/>
            </a:r>
            <a:endParaRPr b="0" i="0" sz="3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Automatic registration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Self-service and self-guided services </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Content available in one easy to use system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Consolidates training initiatives on a scalable web-based platform</a:t>
            </a:r>
            <a:br>
              <a:rPr b="0" i="0" lang="en-US" sz="1400" u="none" cap="none" strike="noStrike">
                <a:solidFill>
                  <a:schemeClr val="dk1"/>
                </a:solidFill>
                <a:latin typeface="Arial"/>
                <a:ea typeface="Arial"/>
                <a:cs typeface="Arial"/>
                <a:sym typeface="Arial"/>
              </a:rPr>
            </a:br>
            <a:endParaRPr b="0" i="0" sz="9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Self-paced Online Training</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 </a:t>
            </a:r>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Course Materials and Videos</a:t>
            </a:r>
            <a:endParaRPr b="1" i="0" sz="1600" u="none" cap="none" strike="noStrike">
              <a:solidFill>
                <a:schemeClr val="dk1"/>
              </a:solidFill>
              <a:latin typeface="Arial"/>
              <a:ea typeface="Arial"/>
              <a:cs typeface="Arial"/>
              <a:sym typeface="Arial"/>
            </a:endParaRPr>
          </a:p>
        </p:txBody>
      </p:sp>
      <p:pic>
        <p:nvPicPr>
          <p:cNvPr id="88" name="Google Shape;88;p15"/>
          <p:cNvPicPr preferRelativeResize="0"/>
          <p:nvPr/>
        </p:nvPicPr>
        <p:blipFill rotWithShape="1">
          <a:blip r:embed="rId4">
            <a:alphaModFix/>
          </a:blip>
          <a:srcRect b="0" l="0" r="0" t="0"/>
          <a:stretch/>
        </p:blipFill>
        <p:spPr>
          <a:xfrm>
            <a:off x="5053887" y="1504950"/>
            <a:ext cx="3937713" cy="236927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6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a:t>
            </a:r>
            <a:r>
              <a:rPr b="1" i="0" lang="en-US" sz="2500" u="none" cap="none" strike="noStrike">
                <a:solidFill>
                  <a:schemeClr val="dk1"/>
                </a:solidFill>
                <a:latin typeface="Arial"/>
                <a:ea typeface="Arial"/>
                <a:cs typeface="Arial"/>
                <a:sym typeface="Arial"/>
              </a:rPr>
              <a:t> Creating a User Account</a:t>
            </a:r>
            <a:endParaRPr b="1" i="0" sz="2500" u="none" cap="none" strike="noStrike">
              <a:solidFill>
                <a:schemeClr val="dk1"/>
              </a:solidFill>
              <a:latin typeface="Arial"/>
              <a:ea typeface="Arial"/>
              <a:cs typeface="Arial"/>
              <a:sym typeface="Arial"/>
            </a:endParaRPr>
          </a:p>
        </p:txBody>
      </p:sp>
      <p:sp>
        <p:nvSpPr>
          <p:cNvPr id="615" name="Google Shape;615;p6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Log into the Admin interface, click the ‘Add User’ option and fill out the required fields.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616" name="Google Shape;616;p60"/>
          <p:cNvPicPr preferRelativeResize="0"/>
          <p:nvPr/>
        </p:nvPicPr>
        <p:blipFill rotWithShape="1">
          <a:blip r:embed="rId3">
            <a:alphaModFix/>
          </a:blip>
          <a:srcRect b="0" l="0" r="0" t="0"/>
          <a:stretch/>
        </p:blipFill>
        <p:spPr>
          <a:xfrm>
            <a:off x="2438400" y="1568714"/>
            <a:ext cx="4572000" cy="328903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Signing in for the First Time</a:t>
            </a:r>
            <a:endParaRPr b="1" i="0" sz="2500" u="none" cap="none" strike="noStrike">
              <a:solidFill>
                <a:schemeClr val="dk1"/>
              </a:solidFill>
              <a:latin typeface="Arial"/>
              <a:ea typeface="Arial"/>
              <a:cs typeface="Arial"/>
              <a:sym typeface="Arial"/>
            </a:endParaRPr>
          </a:p>
        </p:txBody>
      </p:sp>
      <p:sp>
        <p:nvSpPr>
          <p:cNvPr id="622" name="Google Shape;622;p6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After account creation, navigate to the tenant URL and download the client. </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Once downloaded, launch the VidyoDesktop client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Enter </a:t>
            </a:r>
            <a:r>
              <a:rPr b="1" i="0" lang="en-US" sz="1600" u="none" cap="none" strike="noStrike">
                <a:solidFill>
                  <a:schemeClr val="dk1"/>
                </a:solidFill>
                <a:latin typeface="Arial"/>
                <a:ea typeface="Arial"/>
                <a:cs typeface="Arial"/>
                <a:sym typeface="Arial"/>
              </a:rPr>
              <a:t>Tenant FQDN </a:t>
            </a:r>
            <a:r>
              <a:rPr b="0" i="0" lang="en-US" sz="1600" u="none" cap="none" strike="noStrike">
                <a:solidFill>
                  <a:schemeClr val="dk1"/>
                </a:solidFill>
                <a:latin typeface="Arial"/>
                <a:ea typeface="Arial"/>
                <a:cs typeface="Arial"/>
                <a:sym typeface="Arial"/>
              </a:rPr>
              <a:t>in the VidyoPortal field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Enter </a:t>
            </a:r>
            <a:r>
              <a:rPr b="1" i="0" lang="en-US" sz="1600" u="none" cap="none" strike="noStrike">
                <a:solidFill>
                  <a:schemeClr val="dk1"/>
                </a:solidFill>
                <a:latin typeface="Arial"/>
                <a:ea typeface="Arial"/>
                <a:cs typeface="Arial"/>
                <a:sym typeface="Arial"/>
              </a:rPr>
              <a:t>Username</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Password</a:t>
            </a:r>
            <a:endParaRPr/>
          </a:p>
          <a:p>
            <a:pPr indent="-127000" lvl="0" marL="228600" marR="0" rtl="0" algn="l">
              <a:spcBef>
                <a:spcPts val="320"/>
              </a:spcBef>
              <a:spcAft>
                <a:spcPts val="0"/>
              </a:spcAft>
              <a:buClr>
                <a:srgbClr val="3495DA"/>
              </a:buClr>
              <a:buSzPts val="1600"/>
              <a:buFont typeface="Arial"/>
              <a:buNone/>
            </a:pPr>
            <a:r>
              <a:t/>
            </a:r>
            <a:endParaRPr b="1"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Press “Log in”</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623" name="Google Shape;623;p61"/>
          <p:cNvPicPr preferRelativeResize="0"/>
          <p:nvPr/>
        </p:nvPicPr>
        <p:blipFill rotWithShape="1">
          <a:blip r:embed="rId3">
            <a:alphaModFix/>
          </a:blip>
          <a:srcRect b="0" l="0" r="0" t="0"/>
          <a:stretch/>
        </p:blipFill>
        <p:spPr>
          <a:xfrm>
            <a:off x="4953000" y="1885950"/>
            <a:ext cx="3925989" cy="28622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629" name="Google Shape;629;p62"/>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Creating a user account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Signing into the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Conducting a test call</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pSp>
        <p:nvGrpSpPr>
          <p:cNvPr id="630" name="Google Shape;630;p62"/>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631" name="Google Shape;631;p62"/>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632" name="Google Shape;632;p62"/>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6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Initial Setup</a:t>
            </a:r>
            <a:r>
              <a:rPr b="0" i="0" lang="en-US" sz="2500" u="none" cap="none" strike="noStrike">
                <a:solidFill>
                  <a:schemeClr val="dk1"/>
                </a:solidFill>
                <a:latin typeface="Arial"/>
                <a:ea typeface="Arial"/>
                <a:cs typeface="Arial"/>
                <a:sym typeface="Arial"/>
              </a:rPr>
              <a:t> </a:t>
            </a:r>
            <a:r>
              <a:rPr b="1" i="0" lang="en-US" sz="2500" u="none" cap="none" strike="noStrike">
                <a:solidFill>
                  <a:schemeClr val="dk1"/>
                </a:solidFill>
                <a:latin typeface="Arial"/>
                <a:ea typeface="Arial"/>
                <a:cs typeface="Arial"/>
                <a:sym typeface="Arial"/>
              </a:rPr>
              <a:t>Lab Exercise #1c</a:t>
            </a:r>
            <a:endParaRPr b="1" i="0" sz="2500" u="none" cap="none" strike="noStrike">
              <a:solidFill>
                <a:schemeClr val="dk1"/>
              </a:solidFill>
              <a:latin typeface="Arial"/>
              <a:ea typeface="Arial"/>
              <a:cs typeface="Arial"/>
              <a:sym typeface="Arial"/>
            </a:endParaRPr>
          </a:p>
        </p:txBody>
      </p:sp>
      <p:sp>
        <p:nvSpPr>
          <p:cNvPr id="638" name="Google Shape;638;p6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following objectives:</a:t>
            </a:r>
            <a:endParaRPr/>
          </a:p>
          <a:p>
            <a:pPr indent="-127000" lvl="0" marL="228600" marR="0" rtl="0" algn="l">
              <a:spcBef>
                <a:spcPts val="320"/>
              </a:spcBef>
              <a:spcAft>
                <a:spcPts val="0"/>
              </a:spcAft>
              <a:buClr>
                <a:srgbClr val="3495DA"/>
              </a:buClr>
              <a:buSzPts val="1600"/>
              <a:buFont typeface="Noto Sans Symbols"/>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Create a user account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Sign into a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 (join your room)</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639" name="Google Shape;639;p63"/>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6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Initial Setup Finish Line</a:t>
            </a:r>
            <a:endParaRPr b="1" i="0" sz="2500" u="none" cap="none" strike="noStrike">
              <a:solidFill>
                <a:schemeClr val="dk1"/>
              </a:solidFill>
              <a:latin typeface="Arial"/>
              <a:ea typeface="Arial"/>
              <a:cs typeface="Arial"/>
              <a:sym typeface="Arial"/>
            </a:endParaRPr>
          </a:p>
        </p:txBody>
      </p:sp>
      <p:sp>
        <p:nvSpPr>
          <p:cNvPr id="645" name="Google Shape;645;p6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are now able to:</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VidyoPortal’s IP/DNS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 and activate the VidyoPortal’s licenses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basic tenant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Create a user account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646" name="Google Shape;646;p64"/>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6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Initial Setup Reference Materials</a:t>
            </a:r>
            <a:endParaRPr/>
          </a:p>
        </p:txBody>
      </p:sp>
      <p:graphicFrame>
        <p:nvGraphicFramePr>
          <p:cNvPr id="652" name="Google Shape;652;p65"/>
          <p:cNvGraphicFramePr/>
          <p:nvPr/>
        </p:nvGraphicFramePr>
        <p:xfrm>
          <a:off x="457200" y="895350"/>
          <a:ext cx="3000000" cy="3000000"/>
        </p:xfrm>
        <a:graphic>
          <a:graphicData uri="http://schemas.openxmlformats.org/drawingml/2006/table">
            <a:tbl>
              <a:tblPr bandRow="1" firstRow="1">
                <a:noFill/>
                <a:tableStyleId>{1F4F5F9E-E116-487A-992F-88689100BCFD}</a:tableStyleId>
              </a:tblPr>
              <a:tblGrid>
                <a:gridCol w="4387575"/>
                <a:gridCol w="3994425"/>
              </a:tblGrid>
              <a:tr h="274325">
                <a:tc>
                  <a:txBody>
                    <a:bodyPr>
                      <a:noAutofit/>
                    </a:bodyPr>
                    <a:lstStyle/>
                    <a:p>
                      <a:pPr indent="0" lvl="0" marL="0" marR="0" rtl="0" algn="ctr">
                        <a:spcBef>
                          <a:spcPts val="0"/>
                        </a:spcBef>
                        <a:spcAft>
                          <a:spcPts val="0"/>
                        </a:spcAft>
                        <a:buNone/>
                      </a:pPr>
                      <a:r>
                        <a:rPr lang="en-US" sz="1600"/>
                        <a:t>Topic</a:t>
                      </a:r>
                      <a:endParaRPr sz="1600"/>
                    </a:p>
                  </a:txBody>
                  <a:tcPr marT="34300" marB="34300" marR="91450" marL="91450"/>
                </a:tc>
                <a:tc>
                  <a:txBody>
                    <a:bodyPr>
                      <a:noAutofit/>
                    </a:bodyPr>
                    <a:lstStyle/>
                    <a:p>
                      <a:pPr indent="0" lvl="0" marL="0" marR="0" rtl="0" algn="ctr">
                        <a:spcBef>
                          <a:spcPts val="0"/>
                        </a:spcBef>
                        <a:spcAft>
                          <a:spcPts val="0"/>
                        </a:spcAft>
                        <a:buNone/>
                      </a:pPr>
                      <a:r>
                        <a:rPr lang="en-US" sz="1600"/>
                        <a:t>Document</a:t>
                      </a:r>
                      <a:r>
                        <a:rPr lang="en-US" sz="1600"/>
                        <a:t> Name</a:t>
                      </a:r>
                      <a:endParaRPr sz="1600"/>
                    </a:p>
                  </a:txBody>
                  <a:tcPr marT="34300" marB="34300" marR="91450" marL="91450"/>
                </a:tc>
              </a:tr>
              <a:tr h="480050">
                <a:tc>
                  <a:txBody>
                    <a:bodyPr>
                      <a:noAutofit/>
                    </a:bodyPr>
                    <a:lstStyle/>
                    <a:p>
                      <a:pPr indent="0" lvl="0" marL="0" marR="0" rtl="0" algn="ctr">
                        <a:spcBef>
                          <a:spcPts val="0"/>
                        </a:spcBef>
                        <a:spcAft>
                          <a:spcPts val="0"/>
                        </a:spcAft>
                        <a:buNone/>
                      </a:pPr>
                      <a:r>
                        <a:rPr lang="en-US" sz="1600"/>
                        <a:t>Server Initial</a:t>
                      </a:r>
                      <a:r>
                        <a:rPr lang="en-US" sz="1600"/>
                        <a:t> Setup</a:t>
                      </a:r>
                      <a:endParaRPr sz="1600"/>
                    </a:p>
                  </a:txBody>
                  <a:tcPr marT="34300" marB="34300" marR="91450" marL="91450"/>
                </a:tc>
                <a:tc>
                  <a:txBody>
                    <a:bodyPr>
                      <a:noAutofit/>
                    </a:bodyPr>
                    <a:lstStyle/>
                    <a:p>
                      <a:pPr indent="0" lvl="0" marL="0" marR="0" rtl="0" algn="ctr">
                        <a:spcBef>
                          <a:spcPts val="0"/>
                        </a:spcBef>
                        <a:spcAft>
                          <a:spcPts val="0"/>
                        </a:spcAft>
                        <a:buNone/>
                      </a:pPr>
                      <a:r>
                        <a:rPr lang="en-US" sz="1600"/>
                        <a:t>Vidyo Server Getting Started Guide</a:t>
                      </a:r>
                      <a:endParaRPr sz="1600"/>
                    </a:p>
                  </a:txBody>
                  <a:tcPr marT="34300" marB="34300" marR="91450" marL="91450"/>
                </a:tc>
              </a:tr>
              <a:tr h="480050">
                <a:tc>
                  <a:txBody>
                    <a:bodyPr>
                      <a:noAutofit/>
                    </a:bodyPr>
                    <a:lstStyle/>
                    <a:p>
                      <a:pPr indent="0" lvl="0" marL="0" marR="0" rtl="0" algn="ctr">
                        <a:spcBef>
                          <a:spcPts val="0"/>
                        </a:spcBef>
                        <a:spcAft>
                          <a:spcPts val="0"/>
                        </a:spcAft>
                        <a:buNone/>
                      </a:pPr>
                      <a:r>
                        <a:rPr lang="en-US" sz="1600"/>
                        <a:t>System Administrator</a:t>
                      </a:r>
                      <a:r>
                        <a:rPr lang="en-US" sz="1600"/>
                        <a:t> Console</a:t>
                      </a:r>
                      <a:endParaRPr sz="1600"/>
                    </a:p>
                  </a:txBody>
                  <a:tcPr marT="34300" marB="34300" marR="91450" marL="91450"/>
                </a:tc>
                <a:tc>
                  <a:txBody>
                    <a:bodyPr>
                      <a:noAutofit/>
                    </a:bodyPr>
                    <a:lstStyle/>
                    <a:p>
                      <a:pPr indent="0" lvl="0" marL="0" marR="0" rtl="0" algn="ctr">
                        <a:spcBef>
                          <a:spcPts val="0"/>
                        </a:spcBef>
                        <a:spcAft>
                          <a:spcPts val="0"/>
                        </a:spcAft>
                        <a:buNone/>
                      </a:pPr>
                      <a:r>
                        <a:rPr lang="en-US" sz="1600"/>
                        <a:t>VidyoConferencing Admin Guide</a:t>
                      </a:r>
                      <a:endParaRPr sz="1600"/>
                    </a:p>
                  </a:txBody>
                  <a:tcPr marT="34300" marB="34300" marR="91450" marL="91450"/>
                </a:tc>
              </a:tr>
              <a:tr h="480050">
                <a:tc>
                  <a:txBody>
                    <a:bodyPr>
                      <a:noAutofit/>
                    </a:bodyPr>
                    <a:lstStyle/>
                    <a:p>
                      <a:pPr indent="0" lvl="0" marL="0" marR="0" rtl="0" algn="ctr">
                        <a:spcBef>
                          <a:spcPts val="0"/>
                        </a:spcBef>
                        <a:spcAft>
                          <a:spcPts val="0"/>
                        </a:spcAft>
                        <a:buNone/>
                      </a:pPr>
                      <a:r>
                        <a:rPr lang="en-US" sz="1600"/>
                        <a:t>How to Upload and Activate Your System Licenses</a:t>
                      </a:r>
                      <a:endParaRPr sz="1600"/>
                    </a:p>
                  </a:txBody>
                  <a:tcPr marT="34300" marB="3430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VidyoConferencing Admin Guide</a:t>
                      </a:r>
                      <a:endParaRPr/>
                    </a:p>
                  </a:txBody>
                  <a:tcPr marT="34300" marB="34300" marR="91450" marL="91450"/>
                </a:tc>
              </a:tr>
              <a:tr h="480050">
                <a:tc>
                  <a:txBody>
                    <a:bodyPr>
                      <a:noAutofit/>
                    </a:bodyPr>
                    <a:lstStyle/>
                    <a:p>
                      <a:pPr indent="0" lvl="0" marL="0" marR="0" rtl="0" algn="ctr">
                        <a:spcBef>
                          <a:spcPts val="0"/>
                        </a:spcBef>
                        <a:spcAft>
                          <a:spcPts val="0"/>
                        </a:spcAft>
                        <a:buNone/>
                      </a:pPr>
                      <a:r>
                        <a:rPr lang="en-US" sz="1600"/>
                        <a:t>How to Add a New User</a:t>
                      </a:r>
                      <a:endParaRPr sz="1600"/>
                    </a:p>
                  </a:txBody>
                  <a:tcPr marT="34300" marB="3430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VidyoConferencing Admin Guide</a:t>
                      </a:r>
                      <a:endParaRPr/>
                    </a:p>
                  </a:txBody>
                  <a:tcPr marT="34300" marB="34300"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66"/>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VidyoPortal/VidyoDesktop User Features</a:t>
            </a:r>
            <a:endParaRPr b="0" i="0" sz="1800" u="none" cap="none" strike="noStrike">
              <a:solidFill>
                <a:schemeClr val="lt1"/>
              </a:solidFill>
              <a:latin typeface="Arial"/>
              <a:ea typeface="Arial"/>
              <a:cs typeface="Arial"/>
              <a:sym typeface="Arial"/>
            </a:endParaRPr>
          </a:p>
        </p:txBody>
      </p:sp>
      <p:pic>
        <p:nvPicPr>
          <p:cNvPr descr="http://www.conferencingadvisors.com/Portals/78096/images/VidyoDesktop_Screen.JPG" id="659" name="Google Shape;659;p66"/>
          <p:cNvPicPr preferRelativeResize="0"/>
          <p:nvPr/>
        </p:nvPicPr>
        <p:blipFill rotWithShape="1">
          <a:blip r:embed="rId3">
            <a:alphaModFix/>
          </a:blip>
          <a:srcRect b="0" l="0" r="0" t="0"/>
          <a:stretch/>
        </p:blipFill>
        <p:spPr>
          <a:xfrm>
            <a:off x="3200400" y="3572867"/>
            <a:ext cx="2424545" cy="145276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User Features</a:t>
            </a:r>
            <a:endParaRPr b="1" i="0" sz="2500" u="none" cap="none" strike="noStrike">
              <a:solidFill>
                <a:schemeClr val="dk1"/>
              </a:solidFill>
              <a:latin typeface="Arial"/>
              <a:ea typeface="Arial"/>
              <a:cs typeface="Arial"/>
              <a:sym typeface="Arial"/>
            </a:endParaRPr>
          </a:p>
        </p:txBody>
      </p:sp>
      <p:sp>
        <p:nvSpPr>
          <p:cNvPr id="665" name="Google Shape;665;p6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As an End User, you may:</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Sign-in securely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Select a language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Start your own meeting</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Join a meeting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Place a direct call to an online user in the system</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Easily search for any user by typing the name in the form field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Control a meeting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Send invite Email</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Manage personal “My Contacts” list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Edit personal account and set your preferences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6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 </a:t>
            </a:r>
            <a:r>
              <a:rPr b="1" i="0" lang="en-US" sz="2500" u="none" cap="none" strike="noStrike">
                <a:solidFill>
                  <a:schemeClr val="dk1"/>
                </a:solidFill>
                <a:latin typeface="Arial"/>
                <a:ea typeface="Arial"/>
                <a:cs typeface="Arial"/>
                <a:sym typeface="Arial"/>
              </a:rPr>
              <a:t>User Access</a:t>
            </a:r>
            <a:endParaRPr b="1" i="0" sz="2500" u="none" cap="none" strike="noStrike">
              <a:solidFill>
                <a:schemeClr val="dk1"/>
              </a:solidFill>
              <a:latin typeface="Arial"/>
              <a:ea typeface="Arial"/>
              <a:cs typeface="Arial"/>
              <a:sym typeface="Arial"/>
            </a:endParaRPr>
          </a:p>
        </p:txBody>
      </p:sp>
      <p:sp>
        <p:nvSpPr>
          <p:cNvPr id="671" name="Google Shape;671;p6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Users launch the VidyoDesktop client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Enter </a:t>
            </a:r>
            <a:r>
              <a:rPr b="1" i="0" lang="en-US" sz="1600" u="none" cap="none" strike="noStrike">
                <a:solidFill>
                  <a:schemeClr val="dk1"/>
                </a:solidFill>
                <a:latin typeface="Arial"/>
                <a:ea typeface="Arial"/>
                <a:cs typeface="Arial"/>
                <a:sym typeface="Arial"/>
              </a:rPr>
              <a:t>Tenant FQDN </a:t>
            </a:r>
            <a:r>
              <a:rPr b="0" i="0" lang="en-US" sz="1600" u="none" cap="none" strike="noStrike">
                <a:solidFill>
                  <a:schemeClr val="dk1"/>
                </a:solidFill>
                <a:latin typeface="Arial"/>
                <a:ea typeface="Arial"/>
                <a:cs typeface="Arial"/>
                <a:sym typeface="Arial"/>
              </a:rPr>
              <a:t>in the VidyoPortal field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Enter </a:t>
            </a:r>
            <a:r>
              <a:rPr b="1" i="0" lang="en-US" sz="1600" u="none" cap="none" strike="noStrike">
                <a:solidFill>
                  <a:schemeClr val="dk1"/>
                </a:solidFill>
                <a:latin typeface="Arial"/>
                <a:ea typeface="Arial"/>
                <a:cs typeface="Arial"/>
                <a:sym typeface="Arial"/>
              </a:rPr>
              <a:t>Username</a:t>
            </a:r>
            <a:r>
              <a:rPr b="0" i="0" lang="en-US" sz="1600" u="none" cap="none" strike="noStrike">
                <a:solidFill>
                  <a:schemeClr val="dk1"/>
                </a:solidFill>
                <a:latin typeface="Arial"/>
                <a:ea typeface="Arial"/>
                <a:cs typeface="Arial"/>
                <a:sym typeface="Arial"/>
              </a:rPr>
              <a:t> and </a:t>
            </a:r>
            <a:r>
              <a:rPr b="1" i="0" lang="en-US" sz="1600" u="none" cap="none" strike="noStrike">
                <a:solidFill>
                  <a:schemeClr val="dk1"/>
                </a:solidFill>
                <a:latin typeface="Arial"/>
                <a:ea typeface="Arial"/>
                <a:cs typeface="Arial"/>
                <a:sym typeface="Arial"/>
              </a:rPr>
              <a:t>Password</a:t>
            </a:r>
            <a:endParaRPr/>
          </a:p>
          <a:p>
            <a:pPr indent="-127000" lvl="0" marL="228600" marR="0" rtl="0" algn="l">
              <a:spcBef>
                <a:spcPts val="320"/>
              </a:spcBef>
              <a:spcAft>
                <a:spcPts val="0"/>
              </a:spcAft>
              <a:buClr>
                <a:srgbClr val="3495DA"/>
              </a:buClr>
              <a:buSzPts val="1600"/>
              <a:buFont typeface="Arial"/>
              <a:buNone/>
            </a:pPr>
            <a:r>
              <a:t/>
            </a:r>
            <a:endParaRPr b="1"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Press “Log in”</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672" name="Google Shape;672;p68"/>
          <p:cNvPicPr preferRelativeResize="0"/>
          <p:nvPr/>
        </p:nvPicPr>
        <p:blipFill rotWithShape="1">
          <a:blip r:embed="rId3">
            <a:alphaModFix/>
          </a:blip>
          <a:srcRect b="0" l="0" r="0" t="0"/>
          <a:stretch/>
        </p:blipFill>
        <p:spPr>
          <a:xfrm>
            <a:off x="4800600" y="1809750"/>
            <a:ext cx="3925989" cy="28622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6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VidyoDesktop -</a:t>
            </a:r>
            <a:r>
              <a:rPr b="1" i="0" lang="en-US" sz="2500" u="none" cap="none" strike="noStrike">
                <a:solidFill>
                  <a:schemeClr val="dk1"/>
                </a:solidFill>
                <a:latin typeface="Arial"/>
                <a:ea typeface="Arial"/>
                <a:cs typeface="Arial"/>
                <a:sym typeface="Arial"/>
              </a:rPr>
              <a:t> Client Features</a:t>
            </a:r>
            <a:endParaRPr b="1" i="0" sz="2500" u="none" cap="none" strike="noStrike">
              <a:solidFill>
                <a:schemeClr val="dk1"/>
              </a:solidFill>
              <a:latin typeface="Arial"/>
              <a:ea typeface="Arial"/>
              <a:cs typeface="Arial"/>
              <a:sym typeface="Arial"/>
            </a:endParaRPr>
          </a:p>
        </p:txBody>
      </p:sp>
      <p:sp>
        <p:nvSpPr>
          <p:cNvPr id="678" name="Google Shape;678;p6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Software-based and downloadable for Windows XP/Vista/Win7, Mac OS X and Linux</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Automatic device selection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Software echo cancellation</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Encodes and decodes up to HD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Share content (e.g. application window or entire display)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Video ‘Privacy’ mode turns off own camera while in conference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Control screen layouts, orientation and size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Full screen support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Control number or viewable participants (up to 8)</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‘Preferred’ and ‘Non-Preferred’ Modes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View other user’s shared application – docked or on a separate window</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Toggle between different shares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Audio controls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speaker volume and mute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microphone level and mute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Training Materials</a:t>
            </a:r>
            <a:endParaRPr/>
          </a:p>
        </p:txBody>
      </p:sp>
      <p:sp>
        <p:nvSpPr>
          <p:cNvPr id="94" name="Google Shape;94;p16"/>
          <p:cNvSpPr txBox="1"/>
          <p:nvPr>
            <p:ph idx="1" type="body"/>
          </p:nvPr>
        </p:nvSpPr>
        <p:spPr>
          <a:xfrm>
            <a:off x="304800" y="1031298"/>
            <a:ext cx="8305800"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2000"/>
              <a:buFont typeface="Arial"/>
              <a:buChar char="•"/>
            </a:pPr>
            <a:r>
              <a:rPr b="1" i="0" lang="en-US" sz="1600" u="none" cap="none" strike="noStrike">
                <a:solidFill>
                  <a:schemeClr val="dk1"/>
                </a:solidFill>
                <a:latin typeface="Arial"/>
                <a:ea typeface="Arial"/>
                <a:cs typeface="Arial"/>
                <a:sym typeface="Arial"/>
              </a:rPr>
              <a:t>Logging into the Training Site</a:t>
            </a:r>
            <a:br>
              <a:rPr b="0" i="0" lang="en-US" sz="2000" u="none" cap="none" strike="noStrike">
                <a:solidFill>
                  <a:schemeClr val="dk1"/>
                </a:solidFill>
                <a:latin typeface="Arial"/>
                <a:ea typeface="Arial"/>
                <a:cs typeface="Arial"/>
                <a:sym typeface="Arial"/>
              </a:rPr>
            </a:br>
            <a:endParaRPr b="0" i="0" sz="300" u="none" cap="none" strike="noStrike">
              <a:solidFill>
                <a:schemeClr val="dk1"/>
              </a:solidFill>
              <a:latin typeface="Arial"/>
              <a:ea typeface="Arial"/>
              <a:cs typeface="Arial"/>
              <a:sym typeface="Arial"/>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Navigate to </a:t>
            </a:r>
            <a:r>
              <a:rPr b="0" i="0" lang="en-US" sz="1600" u="sng" cap="none" strike="noStrike">
                <a:solidFill>
                  <a:schemeClr val="hlink"/>
                </a:solidFill>
                <a:latin typeface="Arial"/>
                <a:ea typeface="Arial"/>
                <a:cs typeface="Arial"/>
                <a:sym typeface="Arial"/>
                <a:hlinkClick r:id="rId3"/>
              </a:rPr>
              <a:t>training.vidyo.com</a:t>
            </a:r>
            <a:endParaRPr b="0" i="0" sz="1600" u="sng" cap="none" strike="noStrike">
              <a:solidFill>
                <a:schemeClr val="dk1"/>
              </a:solidFill>
              <a:latin typeface="Arial"/>
              <a:ea typeface="Arial"/>
              <a:cs typeface="Arial"/>
              <a:sym typeface="Arial"/>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Click        on the top right</a:t>
            </a:r>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Enter your credentials and click</a:t>
            </a:r>
            <a:endParaRPr b="0" i="0" sz="1600" u="none" cap="none" strike="noStrike">
              <a:solidFill>
                <a:schemeClr val="dk1"/>
              </a:solidFill>
              <a:latin typeface="Arial"/>
              <a:ea typeface="Arial"/>
              <a:cs typeface="Arial"/>
              <a:sym typeface="Arial"/>
            </a:endParaRPr>
          </a:p>
          <a:p>
            <a:pPr indent="-412750" lvl="0" marL="457200" marR="0" rtl="0" algn="l">
              <a:spcBef>
                <a:spcPts val="140"/>
              </a:spcBef>
              <a:spcAft>
                <a:spcPts val="0"/>
              </a:spcAft>
              <a:buClr>
                <a:srgbClr val="3495DA"/>
              </a:buClr>
              <a:buSzPts val="700"/>
              <a:buFont typeface="Arial"/>
              <a:buNone/>
            </a:pPr>
            <a:r>
              <a:t/>
            </a:r>
            <a:endParaRPr b="0" i="0" sz="700" u="none" cap="none" strike="noStrike">
              <a:solidFill>
                <a:schemeClr val="dk1"/>
              </a:solidFill>
              <a:latin typeface="Arial"/>
              <a:ea typeface="Arial"/>
              <a:cs typeface="Arial"/>
              <a:sym typeface="Arial"/>
            </a:endParaRPr>
          </a:p>
          <a:p>
            <a:pPr indent="-228600" lvl="0" marL="228600" marR="0" rtl="0" algn="l">
              <a:spcBef>
                <a:spcPts val="400"/>
              </a:spcBef>
              <a:spcAft>
                <a:spcPts val="0"/>
              </a:spcAft>
              <a:buClr>
                <a:srgbClr val="3495DA"/>
              </a:buClr>
              <a:buSzPts val="2000"/>
              <a:buFont typeface="Arial"/>
              <a:buChar char="•"/>
            </a:pPr>
            <a:r>
              <a:rPr b="1" i="0" lang="en-US" sz="1600" u="none" cap="none" strike="noStrike">
                <a:solidFill>
                  <a:schemeClr val="dk1"/>
                </a:solidFill>
                <a:latin typeface="Arial"/>
                <a:ea typeface="Arial"/>
                <a:cs typeface="Arial"/>
                <a:sym typeface="Arial"/>
              </a:rPr>
              <a:t>Accessing the Course</a:t>
            </a:r>
            <a:br>
              <a:rPr b="0" i="0" lang="en-US" sz="2000" u="none" cap="none" strike="noStrike">
                <a:solidFill>
                  <a:schemeClr val="dk1"/>
                </a:solidFill>
                <a:latin typeface="Arial"/>
                <a:ea typeface="Arial"/>
                <a:cs typeface="Arial"/>
                <a:sym typeface="Arial"/>
              </a:rPr>
            </a:br>
            <a:endParaRPr b="0" i="0" sz="300" u="none" cap="none" strike="noStrike">
              <a:solidFill>
                <a:schemeClr val="dk1"/>
              </a:solidFill>
              <a:latin typeface="Arial"/>
              <a:ea typeface="Arial"/>
              <a:cs typeface="Arial"/>
              <a:sym typeface="Arial"/>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Once you’ve signed in, click ‘Find Courses’</a:t>
            </a:r>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Click ‘Technical Training’</a:t>
            </a:r>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Click the ‘VC-DSE Course’ Link</a:t>
            </a:r>
            <a:endParaRPr b="0" i="0" sz="1600" u="none" cap="none" strike="noStrike">
              <a:solidFill>
                <a:schemeClr val="dk1"/>
              </a:solidFill>
              <a:latin typeface="Arial"/>
              <a:ea typeface="Arial"/>
              <a:cs typeface="Arial"/>
              <a:sym typeface="Arial"/>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When prompted, please use the following enrollment key: </a:t>
            </a:r>
            <a:r>
              <a:rPr b="1" i="0" lang="en-US" sz="1600" u="none" cap="none" strike="noStrike">
                <a:solidFill>
                  <a:srgbClr val="FF0000"/>
                </a:solidFill>
                <a:latin typeface="Arial"/>
                <a:ea typeface="Arial"/>
                <a:cs typeface="Arial"/>
                <a:sym typeface="Arial"/>
              </a:rPr>
              <a:t>vcDSE</a:t>
            </a:r>
            <a:endParaRPr b="1" i="0" sz="1600" u="none" cap="none" strike="noStrike">
              <a:solidFill>
                <a:srgbClr val="FF0000"/>
              </a:solidFill>
              <a:latin typeface="Arial"/>
              <a:ea typeface="Arial"/>
              <a:cs typeface="Arial"/>
              <a:sym typeface="Arial"/>
            </a:endParaRPr>
          </a:p>
          <a:p>
            <a:pPr indent="-458788" lvl="1" marL="7127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Scroll down and you will see a link to download the training materials.</a:t>
            </a:r>
            <a:endParaRPr b="0" i="0" sz="1600" u="none" cap="none" strike="noStrike">
              <a:solidFill>
                <a:schemeClr val="dk1"/>
              </a:solidFill>
              <a:latin typeface="Arial"/>
              <a:ea typeface="Arial"/>
              <a:cs typeface="Arial"/>
              <a:sym typeface="Arial"/>
            </a:endParaRPr>
          </a:p>
        </p:txBody>
      </p:sp>
      <p:pic>
        <p:nvPicPr>
          <p:cNvPr id="95" name="Google Shape;95;p16"/>
          <p:cNvPicPr preferRelativeResize="0"/>
          <p:nvPr/>
        </p:nvPicPr>
        <p:blipFill rotWithShape="1">
          <a:blip r:embed="rId4">
            <a:alphaModFix/>
          </a:blip>
          <a:srcRect b="0" l="0" r="0" t="0"/>
          <a:stretch/>
        </p:blipFill>
        <p:spPr>
          <a:xfrm>
            <a:off x="1616102" y="1730680"/>
            <a:ext cx="346936" cy="205592"/>
          </a:xfrm>
          <a:prstGeom prst="rect">
            <a:avLst/>
          </a:prstGeom>
          <a:noFill/>
          <a:ln>
            <a:noFill/>
          </a:ln>
        </p:spPr>
      </p:pic>
      <p:pic>
        <p:nvPicPr>
          <p:cNvPr id="96" name="Google Shape;96;p16"/>
          <p:cNvPicPr preferRelativeResize="0"/>
          <p:nvPr/>
        </p:nvPicPr>
        <p:blipFill rotWithShape="1">
          <a:blip r:embed="rId5">
            <a:alphaModFix/>
          </a:blip>
          <a:srcRect b="0" l="0" r="0" t="0"/>
          <a:stretch/>
        </p:blipFill>
        <p:spPr>
          <a:xfrm>
            <a:off x="3997809" y="2038350"/>
            <a:ext cx="514541" cy="21882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7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VidyoDesktop - </a:t>
            </a:r>
            <a:r>
              <a:rPr b="1" i="0" lang="en-US" sz="2800" u="none" cap="none" strike="noStrike">
                <a:solidFill>
                  <a:schemeClr val="dk1"/>
                </a:solidFill>
                <a:latin typeface="Arial"/>
                <a:ea typeface="Arial"/>
                <a:cs typeface="Arial"/>
                <a:sym typeface="Arial"/>
              </a:rPr>
              <a:t>System Tray/Dock Icon</a:t>
            </a:r>
            <a:endParaRPr/>
          </a:p>
        </p:txBody>
      </p:sp>
      <p:sp>
        <p:nvSpPr>
          <p:cNvPr id="685" name="Google Shape;685;p70"/>
          <p:cNvSpPr txBox="1"/>
          <p:nvPr>
            <p:ph idx="1" type="body"/>
          </p:nvPr>
        </p:nvSpPr>
        <p:spPr>
          <a:xfrm>
            <a:off x="381000" y="885825"/>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runs automatically when the user logs into Windows/Mac</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Icon appears in notification area, also known as “system tray”, dock, when VidyoDesktop is running</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Right-clicking on the icon will give a context menu, allowing the user to configure or quit VidyoDesktop, Start a Meeting in their Room, or open the Portal UI to call another User.</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pic>
        <p:nvPicPr>
          <p:cNvPr id="686" name="Google Shape;686;p70"/>
          <p:cNvPicPr preferRelativeResize="0"/>
          <p:nvPr/>
        </p:nvPicPr>
        <p:blipFill rotWithShape="1">
          <a:blip r:embed="rId3">
            <a:alphaModFix/>
          </a:blip>
          <a:srcRect b="0" l="0" r="0" t="0"/>
          <a:stretch/>
        </p:blipFill>
        <p:spPr>
          <a:xfrm>
            <a:off x="2832100" y="3845450"/>
            <a:ext cx="3289300" cy="638467"/>
          </a:xfrm>
          <a:prstGeom prst="rect">
            <a:avLst/>
          </a:prstGeom>
          <a:noFill/>
          <a:ln>
            <a:noFill/>
          </a:ln>
        </p:spPr>
      </p:pic>
      <p:pic>
        <p:nvPicPr>
          <p:cNvPr id="687" name="Google Shape;687;p70"/>
          <p:cNvPicPr preferRelativeResize="0"/>
          <p:nvPr/>
        </p:nvPicPr>
        <p:blipFill rotWithShape="1">
          <a:blip r:embed="rId4">
            <a:alphaModFix/>
          </a:blip>
          <a:srcRect b="0" l="0" r="0" t="0"/>
          <a:stretch/>
        </p:blipFill>
        <p:spPr>
          <a:xfrm>
            <a:off x="1828800" y="3201394"/>
            <a:ext cx="5295900" cy="381000"/>
          </a:xfrm>
          <a:prstGeom prst="rect">
            <a:avLst/>
          </a:prstGeom>
          <a:noFill/>
          <a:ln>
            <a:noFill/>
          </a:ln>
        </p:spPr>
      </p:pic>
      <p:sp>
        <p:nvSpPr>
          <p:cNvPr id="688" name="Google Shape;688;p70"/>
          <p:cNvSpPr/>
          <p:nvPr/>
        </p:nvSpPr>
        <p:spPr>
          <a:xfrm>
            <a:off x="3533775" y="2876550"/>
            <a:ext cx="228600" cy="304800"/>
          </a:xfrm>
          <a:prstGeom prst="down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7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Trainer Demo</a:t>
            </a:r>
            <a:endParaRPr b="0" i="0" sz="2800" u="none" cap="none" strike="noStrike">
              <a:solidFill>
                <a:schemeClr val="dk1"/>
              </a:solidFill>
              <a:latin typeface="Arial"/>
              <a:ea typeface="Arial"/>
              <a:cs typeface="Arial"/>
              <a:sym typeface="Arial"/>
            </a:endParaRPr>
          </a:p>
        </p:txBody>
      </p:sp>
      <p:sp>
        <p:nvSpPr>
          <p:cNvPr id="694" name="Google Shape;694;p71"/>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installation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Provide a tour of the VidyoPortal user interface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Edit contacts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Join a room</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Review Control Meeting options</a:t>
            </a:r>
            <a:endParaRPr/>
          </a:p>
        </p:txBody>
      </p:sp>
      <p:grpSp>
        <p:nvGrpSpPr>
          <p:cNvPr id="695" name="Google Shape;695;p71"/>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696" name="Google Shape;696;p71"/>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697" name="Google Shape;697;p71"/>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72"/>
          <p:cNvSpPr txBox="1"/>
          <p:nvPr>
            <p:ph type="title"/>
          </p:nvPr>
        </p:nvSpPr>
        <p:spPr>
          <a:xfrm>
            <a:off x="228600" y="57150"/>
            <a:ext cx="85344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VidyoPortal/Desktop -</a:t>
            </a:r>
            <a:r>
              <a:rPr b="1" i="0" lang="en-US" sz="2500" u="none" cap="none" strike="noStrike">
                <a:solidFill>
                  <a:schemeClr val="dk1"/>
                </a:solidFill>
                <a:latin typeface="Arial"/>
                <a:ea typeface="Arial"/>
                <a:cs typeface="Arial"/>
                <a:sym typeface="Arial"/>
              </a:rPr>
              <a:t> Features Lab Exercise #2</a:t>
            </a:r>
            <a:endParaRPr b="1" i="0" sz="2500" u="none" cap="none" strike="noStrike">
              <a:solidFill>
                <a:schemeClr val="dk1"/>
              </a:solidFill>
              <a:latin typeface="Arial"/>
              <a:ea typeface="Arial"/>
              <a:cs typeface="Arial"/>
              <a:sym typeface="Arial"/>
            </a:endParaRPr>
          </a:p>
        </p:txBody>
      </p:sp>
      <p:sp>
        <p:nvSpPr>
          <p:cNvPr id="703" name="Google Shape;703;p7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documents to complete the 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Sign-in to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 a room</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Search for and join a specific conference room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 VidyoDesktop to perform the following:</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Share content</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View shared content</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Change layout</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Mute mic, camera, and speaker</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Adjust VidyoDesktop settings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704" name="Google Shape;704;p72"/>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7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20" u="none" cap="none" strike="noStrike">
                <a:solidFill>
                  <a:schemeClr val="dk1"/>
                </a:solidFill>
                <a:latin typeface="Arial"/>
                <a:ea typeface="Arial"/>
                <a:cs typeface="Arial"/>
                <a:sym typeface="Arial"/>
              </a:rPr>
              <a:t>VidyoPortal/Desktop - </a:t>
            </a:r>
            <a:r>
              <a:rPr b="1" i="0" lang="en-US" sz="2520" u="none" cap="none" strike="noStrike">
                <a:solidFill>
                  <a:schemeClr val="dk1"/>
                </a:solidFill>
                <a:latin typeface="Arial"/>
                <a:ea typeface="Arial"/>
                <a:cs typeface="Arial"/>
                <a:sym typeface="Arial"/>
              </a:rPr>
              <a:t>User Features Finish Line</a:t>
            </a:r>
            <a:endParaRPr b="1" i="0" sz="2520" u="none" cap="none" strike="noStrike">
              <a:solidFill>
                <a:schemeClr val="dk1"/>
              </a:solidFill>
              <a:latin typeface="Arial"/>
              <a:ea typeface="Arial"/>
              <a:cs typeface="Arial"/>
              <a:sym typeface="Arial"/>
            </a:endParaRPr>
          </a:p>
        </p:txBody>
      </p:sp>
      <p:sp>
        <p:nvSpPr>
          <p:cNvPr id="710" name="Google Shape;710;p7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are now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Join/host a video conference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Change the layout and settings of VidyoDesktop</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Control a meeting</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711" name="Google Shape;711;p73"/>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7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20" u="none" cap="none" strike="noStrike">
                <a:solidFill>
                  <a:schemeClr val="dk1"/>
                </a:solidFill>
                <a:latin typeface="Arial"/>
                <a:ea typeface="Arial"/>
                <a:cs typeface="Arial"/>
                <a:sym typeface="Arial"/>
              </a:rPr>
              <a:t>VidyoPortal/Desktop - </a:t>
            </a:r>
            <a:r>
              <a:rPr b="1" i="0" lang="en-US" sz="2520" u="none" cap="none" strike="noStrike">
                <a:solidFill>
                  <a:schemeClr val="dk1"/>
                </a:solidFill>
                <a:latin typeface="Arial"/>
                <a:ea typeface="Arial"/>
                <a:cs typeface="Arial"/>
                <a:sym typeface="Arial"/>
              </a:rPr>
              <a:t>User Features Reference Info</a:t>
            </a:r>
            <a:endParaRPr b="1" i="0" sz="2520" u="none" cap="none" strike="noStrike">
              <a:solidFill>
                <a:schemeClr val="dk1"/>
              </a:solidFill>
              <a:latin typeface="Arial"/>
              <a:ea typeface="Arial"/>
              <a:cs typeface="Arial"/>
              <a:sym typeface="Arial"/>
            </a:endParaRPr>
          </a:p>
        </p:txBody>
      </p:sp>
      <p:graphicFrame>
        <p:nvGraphicFramePr>
          <p:cNvPr id="717" name="Google Shape;717;p74"/>
          <p:cNvGraphicFramePr/>
          <p:nvPr/>
        </p:nvGraphicFramePr>
        <p:xfrm>
          <a:off x="228600" y="895350"/>
          <a:ext cx="3000000" cy="3000000"/>
        </p:xfrm>
        <a:graphic>
          <a:graphicData uri="http://schemas.openxmlformats.org/drawingml/2006/table">
            <a:tbl>
              <a:tblPr bandRow="1" firstRow="1">
                <a:noFill/>
                <a:tableStyleId>{1F4F5F9E-E116-487A-992F-88689100BCFD}</a:tableStyleId>
              </a:tblPr>
              <a:tblGrid>
                <a:gridCol w="4419600"/>
                <a:gridCol w="4343400"/>
              </a:tblGrid>
              <a:tr h="321875">
                <a:tc>
                  <a:txBody>
                    <a:bodyPr>
                      <a:noAutofit/>
                    </a:bodyPr>
                    <a:lstStyle/>
                    <a:p>
                      <a:pPr indent="0" lvl="0" marL="0" marR="0" rtl="0" algn="ctr">
                        <a:spcBef>
                          <a:spcPts val="0"/>
                        </a:spcBef>
                        <a:spcAft>
                          <a:spcPts val="0"/>
                        </a:spcAft>
                        <a:buNone/>
                      </a:pPr>
                      <a:r>
                        <a:rPr lang="en-US" sz="1600"/>
                        <a:t>Topic</a:t>
                      </a:r>
                      <a:endParaRPr sz="1600"/>
                    </a:p>
                  </a:txBody>
                  <a:tcPr marT="34300" marB="34300" marR="91450" marL="91450"/>
                </a:tc>
                <a:tc>
                  <a:txBody>
                    <a:bodyPr>
                      <a:noAutofit/>
                    </a:bodyPr>
                    <a:lstStyle/>
                    <a:p>
                      <a:pPr indent="0" lvl="0" marL="0" marR="0" rtl="0" algn="ctr">
                        <a:spcBef>
                          <a:spcPts val="0"/>
                        </a:spcBef>
                        <a:spcAft>
                          <a:spcPts val="0"/>
                        </a:spcAft>
                        <a:buNone/>
                      </a:pPr>
                      <a:r>
                        <a:rPr lang="en-US" sz="1600"/>
                        <a:t>Document</a:t>
                      </a:r>
                      <a:r>
                        <a:rPr lang="en-US" sz="1600"/>
                        <a:t> Name</a:t>
                      </a:r>
                      <a:endParaRPr sz="1600"/>
                    </a:p>
                  </a:txBody>
                  <a:tcPr marT="34300" marB="34300" marR="91450" marL="91450"/>
                </a:tc>
              </a:tr>
              <a:tr h="400400">
                <a:tc>
                  <a:txBody>
                    <a:bodyPr>
                      <a:noAutofit/>
                    </a:bodyPr>
                    <a:lstStyle/>
                    <a:p>
                      <a:pPr indent="0" lvl="0" marL="0" marR="0" rtl="0" algn="ctr">
                        <a:spcBef>
                          <a:spcPts val="0"/>
                        </a:spcBef>
                        <a:spcAft>
                          <a:spcPts val="0"/>
                        </a:spcAft>
                        <a:buNone/>
                      </a:pPr>
                      <a:r>
                        <a:rPr lang="en-US" sz="1600"/>
                        <a:t>VidyoDesktop Recommended/Minimum Requirements</a:t>
                      </a:r>
                      <a:endParaRPr sz="1600"/>
                    </a:p>
                  </a:txBody>
                  <a:tcPr marT="34300" marB="3430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VidyoConferencing Admin Guide</a:t>
                      </a:r>
                      <a:endParaRPr sz="1600"/>
                    </a:p>
                  </a:txBody>
                  <a:tcPr marT="34300" marB="34300" marR="91450" marL="91450"/>
                </a:tc>
              </a:tr>
              <a:tr h="573125">
                <a:tc>
                  <a:txBody>
                    <a:bodyPr>
                      <a:noAutofit/>
                    </a:bodyPr>
                    <a:lstStyle/>
                    <a:p>
                      <a:pPr indent="0" lvl="0" marL="0" marR="0" rtl="0" algn="ctr">
                        <a:spcBef>
                          <a:spcPts val="0"/>
                        </a:spcBef>
                        <a:spcAft>
                          <a:spcPts val="0"/>
                        </a:spcAft>
                        <a:buNone/>
                      </a:pPr>
                      <a:r>
                        <a:rPr lang="en-US" sz="1600"/>
                        <a:t>General Usage</a:t>
                      </a:r>
                      <a:endParaRPr sz="1600"/>
                    </a:p>
                  </a:txBody>
                  <a:tcPr marT="34300" marB="34300" marR="91450" marL="91450"/>
                </a:tc>
                <a:tc>
                  <a:txBody>
                    <a:bodyPr>
                      <a:noAutofit/>
                    </a:bodyPr>
                    <a:lstStyle/>
                    <a:p>
                      <a:pPr indent="0" lvl="0" marL="0" marR="0" rtl="0" algn="ctr">
                        <a:spcBef>
                          <a:spcPts val="0"/>
                        </a:spcBef>
                        <a:spcAft>
                          <a:spcPts val="0"/>
                        </a:spcAft>
                        <a:buNone/>
                      </a:pPr>
                      <a:r>
                        <a:rPr lang="en-US" sz="1600"/>
                        <a:t>VidyoPortal and VidyoDesktop User Guide</a:t>
                      </a:r>
                      <a:endParaRPr sz="1600"/>
                    </a:p>
                  </a:txBody>
                  <a:tcPr marT="34300" marB="34300" marR="91450" marL="91450"/>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75"/>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VidyoPortal Administration</a:t>
            </a:r>
            <a:endParaRPr/>
          </a:p>
        </p:txBody>
      </p:sp>
      <p:pic>
        <p:nvPicPr>
          <p:cNvPr descr="C:\Users\bill\AppData\Local\Microsoft\Windows\Temporary Internet Files\Content.IE5\V90YU7EA\MC900432614[1].png" id="724" name="Google Shape;724;p75"/>
          <p:cNvPicPr preferRelativeResize="0"/>
          <p:nvPr/>
        </p:nvPicPr>
        <p:blipFill rotWithShape="1">
          <a:blip r:embed="rId3">
            <a:alphaModFix/>
          </a:blip>
          <a:srcRect b="0" l="0" r="0" t="0"/>
          <a:stretch/>
        </p:blipFill>
        <p:spPr>
          <a:xfrm>
            <a:off x="3352800" y="3562350"/>
            <a:ext cx="1447800" cy="1447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7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20" u="none" cap="none" strike="noStrike">
                <a:solidFill>
                  <a:schemeClr val="dk1"/>
                </a:solidFill>
                <a:latin typeface="Arial"/>
                <a:ea typeface="Arial"/>
                <a:cs typeface="Arial"/>
                <a:sym typeface="Arial"/>
              </a:rPr>
              <a:t>VidyoPortal – </a:t>
            </a:r>
            <a:r>
              <a:rPr b="1" i="0" lang="en-US" sz="2520" u="none" cap="none" strike="noStrike">
                <a:solidFill>
                  <a:schemeClr val="dk1"/>
                </a:solidFill>
                <a:latin typeface="Arial"/>
                <a:ea typeface="Arial"/>
                <a:cs typeface="Arial"/>
                <a:sym typeface="Arial"/>
              </a:rPr>
              <a:t>Administration Training Objectives</a:t>
            </a:r>
            <a:endParaRPr b="1" i="0" sz="2520" u="none" cap="none" strike="noStrike">
              <a:solidFill>
                <a:schemeClr val="dk1"/>
              </a:solidFill>
              <a:latin typeface="Arial"/>
              <a:ea typeface="Arial"/>
              <a:cs typeface="Arial"/>
              <a:sym typeface="Arial"/>
            </a:endParaRPr>
          </a:p>
        </p:txBody>
      </p:sp>
      <p:sp>
        <p:nvSpPr>
          <p:cNvPr id="731" name="Google Shape;731;p7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capabilities of the Super Admin vs. Admin</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Vidyo’s account types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Access the Super Admin and Admin Interfaces</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Perform common Super Admin and Admin tasks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7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Administrator Account Types</a:t>
            </a:r>
            <a:endParaRPr b="1" i="0" sz="2500" u="none" cap="none" strike="noStrike">
              <a:solidFill>
                <a:schemeClr val="dk1"/>
              </a:solidFill>
              <a:latin typeface="Arial"/>
              <a:ea typeface="Arial"/>
              <a:cs typeface="Arial"/>
              <a:sym typeface="Arial"/>
            </a:endParaRPr>
          </a:p>
        </p:txBody>
      </p:sp>
      <p:sp>
        <p:nvSpPr>
          <p:cNvPr id="737" name="Google Shape;737;p7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Super Admin </a:t>
            </a:r>
            <a:r>
              <a:rPr b="0" i="0" lang="en-US" sz="1600" u="none" cap="none" strike="noStrike">
                <a:solidFill>
                  <a:schemeClr val="dk1"/>
                </a:solidFill>
                <a:latin typeface="Arial"/>
                <a:ea typeface="Arial"/>
                <a:cs typeface="Arial"/>
                <a:sym typeface="Arial"/>
              </a:rPr>
              <a:t>– Primary account for installing, configuring, and maintaining system</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Multiple super admin accounts are allowed</a:t>
            </a:r>
            <a:endParaRPr b="0" i="0" sz="1600" u="none" cap="none" strike="noStrike">
              <a:solidFill>
                <a:schemeClr val="dk1"/>
              </a:solidFill>
              <a:latin typeface="Arial"/>
              <a:ea typeface="Arial"/>
              <a:cs typeface="Arial"/>
              <a:sym typeface="Arial"/>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Admin (aka Tenant Admin) </a:t>
            </a:r>
            <a:r>
              <a:rPr b="0" i="0" lang="en-US" sz="1600" u="none" cap="none" strike="noStrike">
                <a:solidFill>
                  <a:schemeClr val="dk1"/>
                </a:solidFill>
                <a:latin typeface="Arial"/>
                <a:ea typeface="Arial"/>
                <a:cs typeface="Arial"/>
                <a:sym typeface="Arial"/>
              </a:rPr>
              <a:t>- Manages user accounts and limited, tenant-specific settings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Multiple admin accounts are allowed per tenant.</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 Super Admin signs into the ‘Super Admin’ interface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e.g. </a:t>
            </a:r>
            <a:r>
              <a:rPr b="0" i="0" lang="en-US" sz="1600" u="sng" cap="none" strike="noStrike">
                <a:solidFill>
                  <a:schemeClr val="hlink"/>
                </a:solidFill>
                <a:latin typeface="Arial"/>
                <a:ea typeface="Arial"/>
                <a:cs typeface="Arial"/>
                <a:sym typeface="Arial"/>
                <a:hlinkClick r:id="rId3"/>
              </a:rPr>
              <a:t>https://main.vidyo.com/</a:t>
            </a:r>
            <a:r>
              <a:rPr b="1" i="0" lang="en-US" sz="1600" u="sng" cap="none" strike="noStrike">
                <a:solidFill>
                  <a:schemeClr val="hlink"/>
                </a:solidFill>
                <a:latin typeface="Arial"/>
                <a:ea typeface="Arial"/>
                <a:cs typeface="Arial"/>
                <a:sym typeface="Arial"/>
                <a:hlinkClick r:id="rId4"/>
              </a:rPr>
              <a:t>super</a:t>
            </a:r>
            <a:endParaRPr b="1" i="0" sz="1600" u="none" cap="none" strike="noStrike">
              <a:solidFill>
                <a:schemeClr val="dk1"/>
              </a:solidFill>
              <a:latin typeface="Arial"/>
              <a:ea typeface="Arial"/>
              <a:cs typeface="Arial"/>
              <a:sym typeface="Arial"/>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 Admin(s) sign into the ‘Admin’ interface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e.g. </a:t>
            </a:r>
            <a:r>
              <a:rPr b="0" i="0" lang="en-US" sz="1600" u="sng" cap="none" strike="noStrike">
                <a:solidFill>
                  <a:schemeClr val="hlink"/>
                </a:solidFill>
                <a:latin typeface="Arial"/>
                <a:ea typeface="Arial"/>
                <a:cs typeface="Arial"/>
                <a:sym typeface="Arial"/>
                <a:hlinkClick r:id="rId5"/>
              </a:rPr>
              <a:t>https://main.vidyo.com/</a:t>
            </a:r>
            <a:r>
              <a:rPr b="1" i="0" lang="en-US" sz="1600" u="sng" cap="none" strike="noStrike">
                <a:solidFill>
                  <a:schemeClr val="hlink"/>
                </a:solidFill>
                <a:latin typeface="Arial"/>
                <a:ea typeface="Arial"/>
                <a:cs typeface="Arial"/>
                <a:sym typeface="Arial"/>
                <a:hlinkClick r:id="rId6"/>
              </a:rPr>
              <a:t>admin</a:t>
            </a:r>
            <a:endParaRPr b="1"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7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 </a:t>
            </a:r>
            <a:r>
              <a:rPr b="1" i="0" lang="en-US" sz="2500" u="none" cap="none" strike="noStrike">
                <a:solidFill>
                  <a:schemeClr val="dk1"/>
                </a:solidFill>
                <a:latin typeface="Arial"/>
                <a:ea typeface="Arial"/>
                <a:cs typeface="Arial"/>
                <a:sym typeface="Arial"/>
              </a:rPr>
              <a:t>Account Types</a:t>
            </a:r>
            <a:endParaRPr b="1" i="0" sz="2500" u="none" cap="none" strike="noStrike">
              <a:solidFill>
                <a:schemeClr val="dk1"/>
              </a:solidFill>
              <a:latin typeface="Arial"/>
              <a:ea typeface="Arial"/>
              <a:cs typeface="Arial"/>
              <a:sym typeface="Arial"/>
            </a:endParaRPr>
          </a:p>
        </p:txBody>
      </p:sp>
      <p:graphicFrame>
        <p:nvGraphicFramePr>
          <p:cNvPr id="743" name="Google Shape;743;p78"/>
          <p:cNvGraphicFramePr/>
          <p:nvPr/>
        </p:nvGraphicFramePr>
        <p:xfrm>
          <a:off x="204866" y="933450"/>
          <a:ext cx="3000000" cy="3000000"/>
        </p:xfrm>
        <a:graphic>
          <a:graphicData uri="http://schemas.openxmlformats.org/drawingml/2006/table">
            <a:tbl>
              <a:tblPr bandRow="1" firstRow="1">
                <a:noFill/>
                <a:tableStyleId>{1F4F5F9E-E116-487A-992F-88689100BCFD}</a:tableStyleId>
              </a:tblPr>
              <a:tblGrid>
                <a:gridCol w="3222925"/>
                <a:gridCol w="1112400"/>
                <a:gridCol w="909125"/>
                <a:gridCol w="1145850"/>
                <a:gridCol w="2339275"/>
              </a:tblGrid>
              <a:tr h="533400">
                <a:tc>
                  <a:txBody>
                    <a:bodyPr>
                      <a:noAutofit/>
                    </a:bodyPr>
                    <a:lstStyle/>
                    <a:p>
                      <a:pPr indent="0" lvl="0" marL="0" marR="0" rtl="0" algn="l">
                        <a:spcBef>
                          <a:spcPts val="0"/>
                        </a:spcBef>
                        <a:spcAft>
                          <a:spcPts val="0"/>
                        </a:spcAft>
                        <a:buNone/>
                      </a:pPr>
                      <a:r>
                        <a:rPr lang="en-US" sz="1600">
                          <a:latin typeface="Arial"/>
                          <a:ea typeface="Arial"/>
                          <a:cs typeface="Arial"/>
                          <a:sym typeface="Arial"/>
                        </a:rPr>
                        <a:t>Privilege</a:t>
                      </a:r>
                      <a:endParaRPr sz="1600">
                        <a:latin typeface="Arial"/>
                        <a:ea typeface="Arial"/>
                        <a:cs typeface="Arial"/>
                        <a:sym typeface="Arial"/>
                      </a:endParaRPr>
                    </a:p>
                  </a:txBody>
                  <a:tcPr marT="34300" marB="34300" marR="91450" marL="91450" anchor="ctr"/>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Super Admin</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None/>
                      </a:pPr>
                      <a:r>
                        <a:rPr lang="en-US" sz="1600">
                          <a:latin typeface="Arial"/>
                          <a:ea typeface="Arial"/>
                          <a:cs typeface="Arial"/>
                          <a:sym typeface="Arial"/>
                        </a:rPr>
                        <a:t>Admin</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None/>
                      </a:pPr>
                      <a:r>
                        <a:rPr lang="en-US" sz="1600">
                          <a:latin typeface="Arial"/>
                          <a:ea typeface="Arial"/>
                          <a:cs typeface="Arial"/>
                          <a:sym typeface="Arial"/>
                        </a:rPr>
                        <a:t>Operator</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None/>
                      </a:pPr>
                      <a:r>
                        <a:rPr lang="en-US" sz="1600">
                          <a:latin typeface="Arial"/>
                          <a:ea typeface="Arial"/>
                          <a:cs typeface="Arial"/>
                          <a:sym typeface="Arial"/>
                        </a:rPr>
                        <a:t>Normal,</a:t>
                      </a:r>
                      <a:r>
                        <a:rPr lang="en-US" sz="1600">
                          <a:latin typeface="Arial"/>
                          <a:ea typeface="Arial"/>
                          <a:cs typeface="Arial"/>
                          <a:sym typeface="Arial"/>
                        </a:rPr>
                        <a:t> VidyoRoom and Executive</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spcBef>
                          <a:spcPts val="0"/>
                        </a:spcBef>
                        <a:spcAft>
                          <a:spcPts val="0"/>
                        </a:spcAft>
                        <a:buNone/>
                      </a:pPr>
                      <a:r>
                        <a:rPr lang="en-US" sz="1600">
                          <a:latin typeface="Arial"/>
                          <a:ea typeface="Arial"/>
                          <a:cs typeface="Arial"/>
                          <a:sym typeface="Arial"/>
                        </a:rPr>
                        <a:t>Manage Global System Settings</a:t>
                      </a:r>
                      <a:endParaRPr sz="1600">
                        <a:latin typeface="Arial"/>
                        <a:ea typeface="Arial"/>
                        <a:cs typeface="Arial"/>
                        <a:sym typeface="Arial"/>
                      </a:endParaRPr>
                    </a:p>
                  </a:txBody>
                  <a:tcPr marT="34300" marB="34300" marR="91450" marL="91450" anchor="ctr"/>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spcBef>
                          <a:spcPts val="0"/>
                        </a:spcBef>
                        <a:spcAft>
                          <a:spcPts val="0"/>
                        </a:spcAft>
                        <a:buNone/>
                      </a:pPr>
                      <a:r>
                        <a:rPr lang="en-US" sz="1600">
                          <a:latin typeface="Arial"/>
                          <a:ea typeface="Arial"/>
                          <a:cs typeface="Arial"/>
                          <a:sym typeface="Arial"/>
                        </a:rPr>
                        <a:t>Conduct System Maintenance</a:t>
                      </a:r>
                      <a:endParaRPr sz="1600">
                        <a:latin typeface="Arial"/>
                        <a:ea typeface="Arial"/>
                        <a:cs typeface="Arial"/>
                        <a:sym typeface="Arial"/>
                      </a:endParaRPr>
                    </a:p>
                  </a:txBody>
                  <a:tcPr marT="34300" marB="34300" marR="91450" marL="91450" anchor="ctr"/>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spcBef>
                          <a:spcPts val="0"/>
                        </a:spcBef>
                        <a:spcAft>
                          <a:spcPts val="0"/>
                        </a:spcAft>
                        <a:buNone/>
                      </a:pPr>
                      <a:r>
                        <a:rPr lang="en-US" sz="1600">
                          <a:latin typeface="Arial"/>
                          <a:ea typeface="Arial"/>
                          <a:cs typeface="Arial"/>
                          <a:sym typeface="Arial"/>
                        </a:rPr>
                        <a:t>Manage</a:t>
                      </a:r>
                      <a:r>
                        <a:rPr lang="en-US" sz="1600">
                          <a:latin typeface="Arial"/>
                          <a:ea typeface="Arial"/>
                          <a:cs typeface="Arial"/>
                          <a:sym typeface="Arial"/>
                        </a:rPr>
                        <a:t> User Accounts</a:t>
                      </a:r>
                      <a:endParaRPr sz="1600">
                        <a:latin typeface="Arial"/>
                        <a:ea typeface="Arial"/>
                        <a:cs typeface="Arial"/>
                        <a:sym typeface="Arial"/>
                      </a:endParaRPr>
                    </a:p>
                  </a:txBody>
                  <a:tcPr marT="34300" marB="34300" marR="91450" marL="91450" anchor="ctr"/>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spcBef>
                          <a:spcPts val="0"/>
                        </a:spcBef>
                        <a:spcAft>
                          <a:spcPts val="0"/>
                        </a:spcAft>
                        <a:buNone/>
                      </a:pPr>
                      <a:r>
                        <a:rPr lang="en-US" sz="1600">
                          <a:latin typeface="Arial"/>
                          <a:ea typeface="Arial"/>
                          <a:cs typeface="Arial"/>
                          <a:sym typeface="Arial"/>
                        </a:rPr>
                        <a:t>Manage/Control Meeting Rooms</a:t>
                      </a:r>
                      <a:endParaRPr sz="1600">
                        <a:latin typeface="Arial"/>
                        <a:ea typeface="Arial"/>
                        <a:cs typeface="Arial"/>
                        <a:sym typeface="Arial"/>
                      </a:endParaRPr>
                    </a:p>
                  </a:txBody>
                  <a:tcPr marT="34300" marB="34300" marR="91450" marL="91450" anchor="ctr"/>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spcBef>
                          <a:spcPts val="0"/>
                        </a:spcBef>
                        <a:spcAft>
                          <a:spcPts val="0"/>
                        </a:spcAft>
                        <a:buNone/>
                      </a:pPr>
                      <a:r>
                        <a:rPr lang="en-US" sz="1600">
                          <a:latin typeface="Arial"/>
                          <a:ea typeface="Arial"/>
                          <a:cs typeface="Arial"/>
                          <a:sym typeface="Arial"/>
                        </a:rPr>
                        <a:t>Manage Group Settings</a:t>
                      </a:r>
                      <a:endParaRPr sz="1600">
                        <a:latin typeface="Arial"/>
                        <a:ea typeface="Arial"/>
                        <a:cs typeface="Arial"/>
                        <a:sym typeface="Arial"/>
                      </a:endParaRPr>
                    </a:p>
                  </a:txBody>
                  <a:tcPr marT="34300" marB="34300" marR="91450" marL="91450" anchor="ctr"/>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c>
                  <a:txBody>
                    <a:bodyPr>
                      <a:noAutofit/>
                    </a:bodyPr>
                    <a:lstStyle/>
                    <a:p>
                      <a:pPr indent="0" lvl="0" marL="0" marR="0" rtl="0" algn="ctr">
                        <a:spcBef>
                          <a:spcPts val="0"/>
                        </a:spcBef>
                        <a:spcAft>
                          <a:spcPts val="0"/>
                        </a:spcAft>
                        <a:buClr>
                          <a:schemeClr val="dk1"/>
                        </a:buClr>
                        <a:buFont typeface="Noto Sans Symbols"/>
                        <a:buNone/>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r>
              <a:tr h="434350">
                <a:tc>
                  <a:txBody>
                    <a:bodyPr>
                      <a:noAutofit/>
                    </a:bodyPr>
                    <a:lstStyle/>
                    <a:p>
                      <a:pPr indent="0" lvl="0" marL="0" marR="0" rtl="0" algn="l">
                        <a:lnSpc>
                          <a:spcPct val="100000"/>
                        </a:lnSpc>
                        <a:spcBef>
                          <a:spcPts val="0"/>
                        </a:spcBef>
                        <a:spcAft>
                          <a:spcPts val="0"/>
                        </a:spcAft>
                        <a:buClr>
                          <a:schemeClr val="dk1"/>
                        </a:buClr>
                        <a:buFont typeface="Arial"/>
                        <a:buNone/>
                      </a:pPr>
                      <a:r>
                        <a:rPr lang="en-US" sz="1600">
                          <a:latin typeface="Arial"/>
                          <a:ea typeface="Arial"/>
                          <a:cs typeface="Arial"/>
                          <a:sym typeface="Arial"/>
                        </a:rPr>
                        <a:t>Join/Host </a:t>
                      </a:r>
                      <a:r>
                        <a:rPr lang="en-US" sz="1600">
                          <a:latin typeface="Arial"/>
                          <a:ea typeface="Arial"/>
                          <a:cs typeface="Arial"/>
                          <a:sym typeface="Arial"/>
                        </a:rPr>
                        <a:t>Video Conferences</a:t>
                      </a:r>
                      <a:endParaRPr sz="1600">
                        <a:latin typeface="Arial"/>
                        <a:ea typeface="Arial"/>
                        <a:cs typeface="Arial"/>
                        <a:sym typeface="Arial"/>
                      </a:endParaRPr>
                    </a:p>
                  </a:txBody>
                  <a:tcPr marT="34300" marB="34300" marR="91450" marL="91450" anchor="ctr"/>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latin typeface="Arial"/>
                          <a:ea typeface="Arial"/>
                          <a:cs typeface="Arial"/>
                          <a:sym typeface="Arial"/>
                        </a:rPr>
                        <a:t> </a:t>
                      </a:r>
                      <a:endParaRPr sz="1600">
                        <a:latin typeface="Arial"/>
                        <a:ea typeface="Arial"/>
                        <a:cs typeface="Arial"/>
                        <a:sym typeface="Arial"/>
                      </a:endParaRPr>
                    </a:p>
                  </a:txBody>
                  <a:tcPr marT="34300" marB="34300" marR="91450" marL="91450" anchor="ctr" anchorCtr="1"/>
                </a:tc>
              </a:tr>
            </a:tbl>
          </a:graphicData>
        </a:graphic>
      </p:graphicFrame>
      <p:sp>
        <p:nvSpPr>
          <p:cNvPr id="744" name="Google Shape;744;p78"/>
          <p:cNvSpPr txBox="1"/>
          <p:nvPr/>
        </p:nvSpPr>
        <p:spPr>
          <a:xfrm>
            <a:off x="152400" y="4229100"/>
            <a:ext cx="8229600" cy="91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Narrow"/>
              <a:buNone/>
            </a:pPr>
            <a:r>
              <a:rPr lang="en-US" sz="1600">
                <a:solidFill>
                  <a:schemeClr val="dk1"/>
                </a:solidFill>
                <a:latin typeface="Arial Narrow"/>
                <a:ea typeface="Arial Narrow"/>
                <a:cs typeface="Arial Narrow"/>
                <a:sym typeface="Arial Narrow"/>
              </a:rPr>
              <a:t>*The Super Admin can log into the </a:t>
            </a:r>
            <a:r>
              <a:rPr b="1" lang="en-US" sz="1600">
                <a:solidFill>
                  <a:schemeClr val="dk1"/>
                </a:solidFill>
                <a:latin typeface="Arial Narrow"/>
                <a:ea typeface="Arial Narrow"/>
                <a:cs typeface="Arial Narrow"/>
                <a:sym typeface="Arial Narrow"/>
              </a:rPr>
              <a:t>/admin</a:t>
            </a:r>
            <a:r>
              <a:rPr lang="en-US" sz="1600">
                <a:solidFill>
                  <a:schemeClr val="dk1"/>
                </a:solidFill>
                <a:latin typeface="Arial Narrow"/>
                <a:ea typeface="Arial Narrow"/>
                <a:cs typeface="Arial Narrow"/>
                <a:sym typeface="Arial Narrow"/>
              </a:rPr>
              <a:t> url to posses admin privileges</a:t>
            </a:r>
            <a:endParaRPr/>
          </a:p>
          <a:p>
            <a:pPr indent="-241300" lvl="0" marL="342900" marR="0" rtl="0" algn="l">
              <a:spcBef>
                <a:spcPts val="320"/>
              </a:spcBef>
              <a:spcAft>
                <a:spcPts val="0"/>
              </a:spcAft>
              <a:buClr>
                <a:schemeClr val="dk1"/>
              </a:buClr>
              <a:buSzPts val="1600"/>
              <a:buFont typeface="Arial Narrow"/>
              <a:buNone/>
            </a:pPr>
            <a:r>
              <a:t/>
            </a:r>
            <a:endParaRPr sz="1600">
              <a:solidFill>
                <a:schemeClr val="dk1"/>
              </a:solidFill>
              <a:latin typeface="Arial Narrow"/>
              <a:ea typeface="Arial Narrow"/>
              <a:cs typeface="Arial Narrow"/>
              <a:sym typeface="Arial Narrow"/>
            </a:endParaRPr>
          </a:p>
          <a:p>
            <a:pPr indent="-241300" lvl="0" marL="342900" marR="0" rtl="0" algn="l">
              <a:spcBef>
                <a:spcPts val="320"/>
              </a:spcBef>
              <a:spcAft>
                <a:spcPts val="0"/>
              </a:spcAft>
              <a:buClr>
                <a:schemeClr val="dk1"/>
              </a:buClr>
              <a:buSzPts val="1600"/>
              <a:buFont typeface="Arial Narrow"/>
              <a:buNone/>
            </a:pPr>
            <a:r>
              <a:t/>
            </a:r>
            <a:endParaRPr sz="1600">
              <a:solidFill>
                <a:schemeClr val="dk1"/>
              </a:solidFill>
              <a:latin typeface="Arial Narrow"/>
              <a:ea typeface="Arial Narrow"/>
              <a:cs typeface="Arial Narrow"/>
              <a:sym typeface="Arial Narro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7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Super Admin Interface - </a:t>
            </a:r>
            <a:r>
              <a:rPr b="1" i="0" lang="en-US" sz="2500" u="none" cap="none" strike="noStrike">
                <a:solidFill>
                  <a:schemeClr val="dk1"/>
                </a:solidFill>
                <a:latin typeface="Arial"/>
                <a:ea typeface="Arial"/>
                <a:cs typeface="Arial"/>
                <a:sym typeface="Arial"/>
              </a:rPr>
              <a:t>/super Breakdown</a:t>
            </a:r>
            <a:endParaRPr b="1" i="0" sz="2500" u="none" cap="none" strike="noStrike">
              <a:solidFill>
                <a:schemeClr val="dk1"/>
              </a:solidFill>
              <a:latin typeface="Arial"/>
              <a:ea typeface="Arial"/>
              <a:cs typeface="Arial"/>
              <a:sym typeface="Arial"/>
            </a:endParaRPr>
          </a:p>
        </p:txBody>
      </p:sp>
      <p:graphicFrame>
        <p:nvGraphicFramePr>
          <p:cNvPr id="750" name="Google Shape;750;p79"/>
          <p:cNvGraphicFramePr/>
          <p:nvPr/>
        </p:nvGraphicFramePr>
        <p:xfrm>
          <a:off x="1478558" y="2876550"/>
          <a:ext cx="3000000" cy="3000000"/>
        </p:xfrm>
        <a:graphic>
          <a:graphicData uri="http://schemas.openxmlformats.org/drawingml/2006/table">
            <a:tbl>
              <a:tblPr bandRow="1" firstRow="1">
                <a:noFill/>
                <a:tableStyleId>{1F4F5F9E-E116-487A-992F-88689100BCFD}</a:tableStyleId>
              </a:tblPr>
              <a:tblGrid>
                <a:gridCol w="961700"/>
                <a:gridCol w="5255950"/>
              </a:tblGrid>
              <a:tr h="518175">
                <a:tc>
                  <a:txBody>
                    <a:bodyPr>
                      <a:noAutofit/>
                    </a:bodyPr>
                    <a:lstStyle/>
                    <a:p>
                      <a:pPr indent="0" lvl="0" marL="0" marR="0" rtl="0" algn="l">
                        <a:spcBef>
                          <a:spcPts val="0"/>
                        </a:spcBef>
                        <a:spcAft>
                          <a:spcPts val="0"/>
                        </a:spcAft>
                        <a:buNone/>
                      </a:pPr>
                      <a:r>
                        <a:rPr lang="en-US" sz="1600"/>
                        <a:t>Tab Name</a:t>
                      </a:r>
                      <a:endParaRPr sz="1600"/>
                    </a:p>
                  </a:txBody>
                  <a:tcPr marT="34300" marB="34300" marR="91450" marL="91450"/>
                </a:tc>
                <a:tc>
                  <a:txBody>
                    <a:bodyPr>
                      <a:noAutofit/>
                    </a:bodyPr>
                    <a:lstStyle/>
                    <a:p>
                      <a:pPr indent="0" lvl="0" marL="0" marR="0" rtl="0" algn="l">
                        <a:spcBef>
                          <a:spcPts val="0"/>
                        </a:spcBef>
                        <a:spcAft>
                          <a:spcPts val="0"/>
                        </a:spcAft>
                        <a:buNone/>
                      </a:pPr>
                      <a:r>
                        <a:rPr lang="en-US" sz="1600"/>
                        <a:t>Functionality</a:t>
                      </a:r>
                      <a:endParaRPr sz="1600"/>
                    </a:p>
                  </a:txBody>
                  <a:tcPr marT="34300" marB="34300" marR="91450" marL="91450"/>
                </a:tc>
              </a:tr>
              <a:tr h="388625">
                <a:tc>
                  <a:txBody>
                    <a:bodyPr>
                      <a:noAutofit/>
                    </a:bodyPr>
                    <a:lstStyle/>
                    <a:p>
                      <a:pPr indent="0" lvl="0" marL="0" marR="0" rtl="0" algn="l">
                        <a:spcBef>
                          <a:spcPts val="0"/>
                        </a:spcBef>
                        <a:spcAft>
                          <a:spcPts val="0"/>
                        </a:spcAft>
                        <a:buNone/>
                      </a:pPr>
                      <a:r>
                        <a:rPr lang="en-US" sz="1600"/>
                        <a:t>Tenants</a:t>
                      </a:r>
                      <a:endParaRPr sz="1600"/>
                    </a:p>
                  </a:txBody>
                  <a:tcPr marT="34300" marB="34300" marR="91450" marL="91450"/>
                </a:tc>
                <a:tc>
                  <a:txBody>
                    <a:bodyPr>
                      <a:noAutofit/>
                    </a:bodyPr>
                    <a:lstStyle/>
                    <a:p>
                      <a:pPr indent="0" lvl="0" marL="0" marR="0" rtl="0" algn="l">
                        <a:spcBef>
                          <a:spcPts val="0"/>
                        </a:spcBef>
                        <a:spcAft>
                          <a:spcPts val="0"/>
                        </a:spcAft>
                        <a:buNone/>
                      </a:pPr>
                      <a:r>
                        <a:rPr lang="en-US" sz="1600"/>
                        <a:t>Tenant</a:t>
                      </a:r>
                      <a:r>
                        <a:rPr lang="en-US" sz="1600"/>
                        <a:t> Wizard</a:t>
                      </a:r>
                      <a:endParaRPr sz="1600"/>
                    </a:p>
                  </a:txBody>
                  <a:tcPr marT="34300" marB="34300" marR="91450" marL="91450"/>
                </a:tc>
              </a:tr>
              <a:tr h="419125">
                <a:tc>
                  <a:txBody>
                    <a:bodyPr>
                      <a:noAutofit/>
                    </a:bodyPr>
                    <a:lstStyle/>
                    <a:p>
                      <a:pPr indent="0" lvl="0" marL="0" marR="0" rtl="0" algn="l">
                        <a:spcBef>
                          <a:spcPts val="0"/>
                        </a:spcBef>
                        <a:spcAft>
                          <a:spcPts val="0"/>
                        </a:spcAft>
                        <a:buNone/>
                      </a:pPr>
                      <a:r>
                        <a:rPr lang="en-US" sz="1600"/>
                        <a:t>Components</a:t>
                      </a:r>
                      <a:endParaRPr sz="1600"/>
                    </a:p>
                  </a:txBody>
                  <a:tcPr marT="34300" marB="34300" marR="91450" marL="91450"/>
                </a:tc>
                <a:tc>
                  <a:txBody>
                    <a:bodyPr>
                      <a:noAutofit/>
                    </a:bodyPr>
                    <a:lstStyle/>
                    <a:p>
                      <a:pPr indent="0" lvl="0" marL="0" marR="0" rtl="0" algn="l">
                        <a:spcBef>
                          <a:spcPts val="0"/>
                        </a:spcBef>
                        <a:spcAft>
                          <a:spcPts val="0"/>
                        </a:spcAft>
                        <a:buNone/>
                      </a:pPr>
                      <a:r>
                        <a:rPr lang="en-US" sz="1600"/>
                        <a:t>Configuration of</a:t>
                      </a:r>
                      <a:r>
                        <a:rPr lang="en-US" sz="1600"/>
                        <a:t> VidyoRouters, VidyoGateways, VidyoReplays, and VidyoCloud</a:t>
                      </a:r>
                      <a:endParaRPr sz="1600"/>
                    </a:p>
                  </a:txBody>
                  <a:tcPr marT="34300" marB="34300" marR="91450" marL="91450"/>
                </a:tc>
              </a:tr>
              <a:tr h="388625">
                <a:tc>
                  <a:txBody>
                    <a:bodyPr>
                      <a:noAutofit/>
                    </a:bodyPr>
                    <a:lstStyle/>
                    <a:p>
                      <a:pPr indent="0" lvl="0" marL="0" marR="0" rtl="0" algn="l">
                        <a:spcBef>
                          <a:spcPts val="0"/>
                        </a:spcBef>
                        <a:spcAft>
                          <a:spcPts val="0"/>
                        </a:spcAft>
                        <a:buNone/>
                      </a:pPr>
                      <a:r>
                        <a:rPr lang="en-US" sz="1600"/>
                        <a:t>Settings</a:t>
                      </a:r>
                      <a:endParaRPr sz="1600"/>
                    </a:p>
                  </a:txBody>
                  <a:tcPr marT="34300" marB="34300" marR="91450" marL="91450"/>
                </a:tc>
                <a:tc>
                  <a:txBody>
                    <a:bodyPr>
                      <a:noAutofit/>
                    </a:bodyPr>
                    <a:lstStyle/>
                    <a:p>
                      <a:pPr indent="0" lvl="0" marL="0" marR="0" rtl="0" algn="l">
                        <a:spcBef>
                          <a:spcPts val="0"/>
                        </a:spcBef>
                        <a:spcAft>
                          <a:spcPts val="0"/>
                        </a:spcAft>
                        <a:buNone/>
                      </a:pPr>
                      <a:r>
                        <a:rPr lang="en-US" sz="1600"/>
                        <a:t>Global system and maintenance settings</a:t>
                      </a:r>
                      <a:endParaRPr/>
                    </a:p>
                  </a:txBody>
                  <a:tcPr marT="34300" marB="34300" marR="91450" marL="91450"/>
                </a:tc>
              </a:tr>
            </a:tbl>
          </a:graphicData>
        </a:graphic>
      </p:graphicFrame>
      <p:pic>
        <p:nvPicPr>
          <p:cNvPr id="751" name="Google Shape;751;p79"/>
          <p:cNvPicPr preferRelativeResize="0"/>
          <p:nvPr/>
        </p:nvPicPr>
        <p:blipFill rotWithShape="1">
          <a:blip r:embed="rId3">
            <a:alphaModFix/>
          </a:blip>
          <a:srcRect b="0" l="0" r="0" t="0"/>
          <a:stretch/>
        </p:blipFill>
        <p:spPr>
          <a:xfrm>
            <a:off x="1428948" y="974148"/>
            <a:ext cx="6290470" cy="176645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Course Materials</a:t>
            </a:r>
            <a:endParaRPr b="0" i="0" sz="2500" u="none" cap="none" strike="noStrike">
              <a:solidFill>
                <a:schemeClr val="dk1"/>
              </a:solidFill>
              <a:latin typeface="Arial"/>
              <a:ea typeface="Arial"/>
              <a:cs typeface="Arial"/>
              <a:sym typeface="Arial"/>
            </a:endParaRPr>
          </a:p>
        </p:txBody>
      </p:sp>
      <p:sp>
        <p:nvSpPr>
          <p:cNvPr id="102" name="Google Shape;102;p17"/>
          <p:cNvSpPr txBox="1"/>
          <p:nvPr>
            <p:ph idx="1" type="body"/>
          </p:nvPr>
        </p:nvSpPr>
        <p:spPr>
          <a:xfrm>
            <a:off x="304800" y="1031298"/>
            <a:ext cx="8305800"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Course materials are provided and include the following:</a:t>
            </a:r>
            <a:endParaRPr/>
          </a:p>
          <a:p>
            <a:pPr indent="-128587" lvl="1" marL="484188" marR="0" rtl="0" algn="l">
              <a:spcBef>
                <a:spcPts val="320"/>
              </a:spcBef>
              <a:spcAft>
                <a:spcPts val="0"/>
              </a:spcAft>
              <a:buClr>
                <a:schemeClr val="lt2"/>
              </a:buClr>
              <a:buSzPts val="1600"/>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Course presentation content in PPS and PDF format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Lab Exercise Information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Technical Notes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Utilities</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Training License Files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Additional Documentation</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8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Admin Interface - </a:t>
            </a:r>
            <a:r>
              <a:rPr b="1" i="0" lang="en-US" sz="2500" u="none" cap="none" strike="noStrike">
                <a:solidFill>
                  <a:schemeClr val="dk1"/>
                </a:solidFill>
                <a:latin typeface="Arial"/>
                <a:ea typeface="Arial"/>
                <a:cs typeface="Arial"/>
                <a:sym typeface="Arial"/>
              </a:rPr>
              <a:t>/admin Breakdown </a:t>
            </a:r>
            <a:endParaRPr/>
          </a:p>
        </p:txBody>
      </p:sp>
      <p:graphicFrame>
        <p:nvGraphicFramePr>
          <p:cNvPr id="757" name="Google Shape;757;p80"/>
          <p:cNvGraphicFramePr/>
          <p:nvPr/>
        </p:nvGraphicFramePr>
        <p:xfrm>
          <a:off x="581025" y="2846070"/>
          <a:ext cx="3000000" cy="3000000"/>
        </p:xfrm>
        <a:graphic>
          <a:graphicData uri="http://schemas.openxmlformats.org/drawingml/2006/table">
            <a:tbl>
              <a:tblPr bandRow="1" firstRow="1">
                <a:noFill/>
                <a:tableStyleId>{1F4F5F9E-E116-487A-992F-88689100BCFD}</a:tableStyleId>
              </a:tblPr>
              <a:tblGrid>
                <a:gridCol w="1630250"/>
                <a:gridCol w="6446950"/>
              </a:tblGrid>
              <a:tr h="278125">
                <a:tc>
                  <a:txBody>
                    <a:bodyPr>
                      <a:noAutofit/>
                    </a:bodyPr>
                    <a:lstStyle/>
                    <a:p>
                      <a:pPr indent="0" lvl="0" marL="0" marR="0" rtl="0" algn="l">
                        <a:spcBef>
                          <a:spcPts val="0"/>
                        </a:spcBef>
                        <a:spcAft>
                          <a:spcPts val="0"/>
                        </a:spcAft>
                        <a:buNone/>
                      </a:pPr>
                      <a:r>
                        <a:rPr lang="en-US" sz="1600"/>
                        <a:t>Tab Name</a:t>
                      </a:r>
                      <a:endParaRPr sz="1600"/>
                    </a:p>
                  </a:txBody>
                  <a:tcPr marT="34300" marB="34300" marR="91450" marL="91450"/>
                </a:tc>
                <a:tc>
                  <a:txBody>
                    <a:bodyPr>
                      <a:noAutofit/>
                    </a:bodyPr>
                    <a:lstStyle/>
                    <a:p>
                      <a:pPr indent="0" lvl="0" marL="0" marR="0" rtl="0" algn="l">
                        <a:spcBef>
                          <a:spcPts val="0"/>
                        </a:spcBef>
                        <a:spcAft>
                          <a:spcPts val="0"/>
                        </a:spcAft>
                        <a:buNone/>
                      </a:pPr>
                      <a:r>
                        <a:rPr lang="en-US" sz="1600"/>
                        <a:t>Functionality</a:t>
                      </a:r>
                      <a:endParaRPr sz="1600"/>
                    </a:p>
                  </a:txBody>
                  <a:tcPr marT="34300" marB="34300" marR="91450" marL="91450"/>
                </a:tc>
              </a:tr>
              <a:tr h="274325">
                <a:tc>
                  <a:txBody>
                    <a:bodyPr>
                      <a:noAutofit/>
                    </a:bodyPr>
                    <a:lstStyle/>
                    <a:p>
                      <a:pPr indent="0" lvl="0" marL="0" marR="0" rtl="0" algn="l">
                        <a:spcBef>
                          <a:spcPts val="0"/>
                        </a:spcBef>
                        <a:spcAft>
                          <a:spcPts val="0"/>
                        </a:spcAft>
                        <a:buNone/>
                      </a:pPr>
                      <a:r>
                        <a:rPr lang="en-US" sz="1600"/>
                        <a:t>Users</a:t>
                      </a:r>
                      <a:endParaRPr sz="1600"/>
                    </a:p>
                  </a:txBody>
                  <a:tcPr marT="34300" marB="34300" marR="91450" marL="91450"/>
                </a:tc>
                <a:tc>
                  <a:txBody>
                    <a:bodyPr>
                      <a:noAutofit/>
                    </a:bodyPr>
                    <a:lstStyle/>
                    <a:p>
                      <a:pPr indent="0" lvl="0" marL="0" marR="0" rtl="0" algn="l">
                        <a:spcBef>
                          <a:spcPts val="0"/>
                        </a:spcBef>
                        <a:spcAft>
                          <a:spcPts val="0"/>
                        </a:spcAft>
                        <a:buNone/>
                      </a:pPr>
                      <a:r>
                        <a:rPr lang="en-US" sz="1600"/>
                        <a:t>Add/remove</a:t>
                      </a:r>
                      <a:r>
                        <a:rPr lang="en-US" sz="1600"/>
                        <a:t> user accounts and legacy devices</a:t>
                      </a:r>
                      <a:endParaRPr sz="1600"/>
                    </a:p>
                  </a:txBody>
                  <a:tcPr marT="34300" marB="34300" marR="91450" marL="91450"/>
                </a:tc>
              </a:tr>
              <a:tr h="365750">
                <a:tc>
                  <a:txBody>
                    <a:bodyPr>
                      <a:noAutofit/>
                    </a:bodyPr>
                    <a:lstStyle/>
                    <a:p>
                      <a:pPr indent="0" lvl="0" marL="0" marR="0" rtl="0" algn="l">
                        <a:spcBef>
                          <a:spcPts val="0"/>
                        </a:spcBef>
                        <a:spcAft>
                          <a:spcPts val="0"/>
                        </a:spcAft>
                        <a:buNone/>
                      </a:pPr>
                      <a:r>
                        <a:rPr lang="en-US" sz="1600"/>
                        <a:t>Meeting Rooms</a:t>
                      </a:r>
                      <a:endParaRPr sz="1600"/>
                    </a:p>
                  </a:txBody>
                  <a:tcPr marT="34300" marB="34300" marR="91450" marL="91450"/>
                </a:tc>
                <a:tc>
                  <a:txBody>
                    <a:bodyPr>
                      <a:noAutofit/>
                    </a:bodyPr>
                    <a:lstStyle/>
                    <a:p>
                      <a:pPr indent="0" lvl="0" marL="0" marR="0" rtl="0" algn="l">
                        <a:spcBef>
                          <a:spcPts val="0"/>
                        </a:spcBef>
                        <a:spcAft>
                          <a:spcPts val="0"/>
                        </a:spcAft>
                        <a:buNone/>
                      </a:pPr>
                      <a:r>
                        <a:rPr lang="en-US" sz="1600"/>
                        <a:t>Add/remove</a:t>
                      </a:r>
                      <a:r>
                        <a:rPr lang="en-US" sz="1600"/>
                        <a:t> meeting rooms and control meetings</a:t>
                      </a:r>
                      <a:endParaRPr sz="1600"/>
                    </a:p>
                  </a:txBody>
                  <a:tcPr marT="34300" marB="34300" marR="91450" marL="91450"/>
                </a:tc>
              </a:tr>
              <a:tr h="480050">
                <a:tc>
                  <a:txBody>
                    <a:bodyPr>
                      <a:noAutofit/>
                    </a:bodyPr>
                    <a:lstStyle/>
                    <a:p>
                      <a:pPr indent="0" lvl="0" marL="0" marR="0" rtl="0" algn="l">
                        <a:spcBef>
                          <a:spcPts val="0"/>
                        </a:spcBef>
                        <a:spcAft>
                          <a:spcPts val="0"/>
                        </a:spcAft>
                        <a:buNone/>
                      </a:pPr>
                      <a:r>
                        <a:rPr lang="en-US" sz="1600"/>
                        <a:t>Groups</a:t>
                      </a:r>
                      <a:endParaRPr sz="1600"/>
                    </a:p>
                  </a:txBody>
                  <a:tcPr marT="34300" marB="34300" marR="91450" marL="91450"/>
                </a:tc>
                <a:tc>
                  <a:txBody>
                    <a:bodyPr>
                      <a:noAutofit/>
                    </a:bodyPr>
                    <a:lstStyle/>
                    <a:p>
                      <a:pPr indent="0" lvl="0" marL="0" marR="0" rtl="0" algn="l">
                        <a:spcBef>
                          <a:spcPts val="0"/>
                        </a:spcBef>
                        <a:spcAft>
                          <a:spcPts val="0"/>
                        </a:spcAft>
                        <a:buNone/>
                      </a:pPr>
                      <a:r>
                        <a:rPr lang="en-US" sz="1600"/>
                        <a:t>Group</a:t>
                      </a:r>
                      <a:r>
                        <a:rPr lang="en-US" sz="1600"/>
                        <a:t> settings: max send/receive bandwidth, max participants in a conference and VidyoReplay privileges. </a:t>
                      </a:r>
                      <a:endParaRPr sz="1600"/>
                    </a:p>
                  </a:txBody>
                  <a:tcPr marT="34300" marB="34300" marR="91450" marL="91450"/>
                </a:tc>
              </a:tr>
              <a:tr h="278125">
                <a:tc>
                  <a:txBody>
                    <a:bodyPr>
                      <a:noAutofit/>
                    </a:bodyPr>
                    <a:lstStyle/>
                    <a:p>
                      <a:pPr indent="0" lvl="0" marL="0" marR="0" rtl="0" algn="l">
                        <a:spcBef>
                          <a:spcPts val="0"/>
                        </a:spcBef>
                        <a:spcAft>
                          <a:spcPts val="0"/>
                        </a:spcAft>
                        <a:buNone/>
                      </a:pPr>
                      <a:r>
                        <a:rPr lang="en-US" sz="1600"/>
                        <a:t>Settings</a:t>
                      </a:r>
                      <a:endParaRPr sz="1600"/>
                    </a:p>
                  </a:txBody>
                  <a:tcPr marT="34300" marB="34300" marR="91450" marL="91450"/>
                </a:tc>
                <a:tc>
                  <a:txBody>
                    <a:bodyPr>
                      <a:noAutofit/>
                    </a:bodyPr>
                    <a:lstStyle/>
                    <a:p>
                      <a:pPr indent="0" lvl="0" marL="0" marR="0" rtl="0" algn="l">
                        <a:spcBef>
                          <a:spcPts val="0"/>
                        </a:spcBef>
                        <a:spcAft>
                          <a:spcPts val="0"/>
                        </a:spcAft>
                        <a:buNone/>
                      </a:pPr>
                      <a:r>
                        <a:rPr lang="en-US" sz="1600"/>
                        <a:t>Tenant specific</a:t>
                      </a:r>
                      <a:r>
                        <a:rPr lang="en-US" sz="1600"/>
                        <a:t> system settings</a:t>
                      </a:r>
                      <a:endParaRPr sz="1600"/>
                    </a:p>
                  </a:txBody>
                  <a:tcPr marT="34300" marB="34300" marR="91450" marL="91450"/>
                </a:tc>
              </a:tr>
            </a:tbl>
          </a:graphicData>
        </a:graphic>
      </p:graphicFrame>
      <p:pic>
        <p:nvPicPr>
          <p:cNvPr id="758" name="Google Shape;758;p80"/>
          <p:cNvPicPr preferRelativeResize="0"/>
          <p:nvPr/>
        </p:nvPicPr>
        <p:blipFill rotWithShape="1">
          <a:blip r:embed="rId3">
            <a:alphaModFix/>
          </a:blip>
          <a:srcRect b="0" l="0" r="0" t="0"/>
          <a:stretch/>
        </p:blipFill>
        <p:spPr>
          <a:xfrm>
            <a:off x="1693821" y="895350"/>
            <a:ext cx="5621379" cy="176645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81"/>
          <p:cNvSpPr txBox="1"/>
          <p:nvPr>
            <p:ph type="title"/>
          </p:nvPr>
        </p:nvSpPr>
        <p:spPr>
          <a:xfrm>
            <a:off x="304800" y="57150"/>
            <a:ext cx="81534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Super Admin </a:t>
            </a:r>
            <a:r>
              <a:rPr b="1" i="0" lang="en-US" sz="2400" u="none" cap="none" strike="noStrike">
                <a:solidFill>
                  <a:schemeClr val="dk1"/>
                </a:solidFill>
                <a:latin typeface="Arial"/>
                <a:ea typeface="Arial"/>
                <a:cs typeface="Arial"/>
                <a:sym typeface="Arial"/>
              </a:rPr>
              <a:t>/super</a:t>
            </a:r>
            <a:r>
              <a:rPr b="0" i="0" lang="en-US" sz="2400" u="none" cap="none" strike="noStrike">
                <a:solidFill>
                  <a:schemeClr val="dk1"/>
                </a:solidFill>
                <a:latin typeface="Arial"/>
                <a:ea typeface="Arial"/>
                <a:cs typeface="Arial"/>
                <a:sym typeface="Arial"/>
              </a:rPr>
              <a:t>, Admin </a:t>
            </a:r>
            <a:r>
              <a:rPr b="1" i="0" lang="en-US" sz="2400" u="none" cap="none" strike="noStrike">
                <a:solidFill>
                  <a:schemeClr val="dk1"/>
                </a:solidFill>
                <a:latin typeface="Arial"/>
                <a:ea typeface="Arial"/>
                <a:cs typeface="Arial"/>
                <a:sym typeface="Arial"/>
              </a:rPr>
              <a:t>/admin - System Settings</a:t>
            </a:r>
            <a:endParaRPr b="1" i="0" sz="2400" u="none" cap="none" strike="noStrike">
              <a:solidFill>
                <a:schemeClr val="dk1"/>
              </a:solidFill>
              <a:latin typeface="Arial"/>
              <a:ea typeface="Arial"/>
              <a:cs typeface="Arial"/>
              <a:sym typeface="Arial"/>
            </a:endParaRPr>
          </a:p>
        </p:txBody>
      </p:sp>
      <p:graphicFrame>
        <p:nvGraphicFramePr>
          <p:cNvPr id="764" name="Google Shape;764;p81"/>
          <p:cNvGraphicFramePr/>
          <p:nvPr/>
        </p:nvGraphicFramePr>
        <p:xfrm>
          <a:off x="338899" y="1047750"/>
          <a:ext cx="3000000" cy="3000000"/>
        </p:xfrm>
        <a:graphic>
          <a:graphicData uri="http://schemas.openxmlformats.org/drawingml/2006/table">
            <a:tbl>
              <a:tblPr bandRow="1" firstRow="1">
                <a:noFill/>
                <a:tableStyleId>{1F4F5F9E-E116-487A-992F-88689100BCFD}</a:tableStyleId>
              </a:tblPr>
              <a:tblGrid>
                <a:gridCol w="4322575"/>
                <a:gridCol w="2401000"/>
                <a:gridCol w="1776725"/>
              </a:tblGrid>
              <a:tr h="525775">
                <a:tc>
                  <a:txBody>
                    <a:bodyPr>
                      <a:noAutofit/>
                    </a:bodyPr>
                    <a:lstStyle/>
                    <a:p>
                      <a:pPr indent="0" lvl="0" marL="0" marR="0" rtl="0" algn="l">
                        <a:spcBef>
                          <a:spcPts val="0"/>
                        </a:spcBef>
                        <a:spcAft>
                          <a:spcPts val="0"/>
                        </a:spcAft>
                        <a:buNone/>
                      </a:pPr>
                      <a:r>
                        <a:rPr lang="en-US" sz="1600"/>
                        <a:t>Task</a:t>
                      </a:r>
                      <a:endParaRPr sz="1600"/>
                    </a:p>
                  </a:txBody>
                  <a:tcPr marT="34300" marB="34300" marR="91450" marL="91450"/>
                </a:tc>
                <a:tc>
                  <a:txBody>
                    <a:bodyPr>
                      <a:noAutofit/>
                    </a:bodyPr>
                    <a:lstStyle/>
                    <a:p>
                      <a:pPr indent="0" lvl="0" marL="0" marR="0" rtl="0" algn="ctr">
                        <a:spcBef>
                          <a:spcPts val="0"/>
                        </a:spcBef>
                        <a:spcAft>
                          <a:spcPts val="0"/>
                        </a:spcAft>
                        <a:buNone/>
                      </a:pPr>
                      <a:r>
                        <a:rPr lang="en-US" sz="1600"/>
                        <a:t>Super Admin Interface</a:t>
                      </a:r>
                      <a:endParaRPr sz="1600"/>
                    </a:p>
                  </a:txBody>
                  <a:tcPr marT="34300" marB="34300" marR="91450" marL="91450"/>
                </a:tc>
                <a:tc>
                  <a:txBody>
                    <a:bodyPr>
                      <a:noAutofit/>
                    </a:bodyPr>
                    <a:lstStyle/>
                    <a:p>
                      <a:pPr indent="0" lvl="0" marL="0" marR="0" rtl="0" algn="ctr">
                        <a:spcBef>
                          <a:spcPts val="0"/>
                        </a:spcBef>
                        <a:spcAft>
                          <a:spcPts val="0"/>
                        </a:spcAft>
                        <a:buNone/>
                      </a:pPr>
                      <a:r>
                        <a:rPr lang="en-US" sz="1600"/>
                        <a:t>Admin Interface</a:t>
                      </a:r>
                      <a:endParaRPr sz="1600"/>
                    </a:p>
                  </a:txBody>
                  <a:tcPr marT="34300" marB="34300" marR="91450" marL="91450"/>
                </a:tc>
              </a:tr>
              <a:tr h="388625">
                <a:tc>
                  <a:txBody>
                    <a:bodyPr>
                      <a:noAutofit/>
                    </a:bodyPr>
                    <a:lstStyle/>
                    <a:p>
                      <a:pPr indent="0" lvl="0" marL="0" marR="0" rtl="0" algn="l">
                        <a:spcBef>
                          <a:spcPts val="0"/>
                        </a:spcBef>
                        <a:spcAft>
                          <a:spcPts val="0"/>
                        </a:spcAft>
                        <a:buNone/>
                      </a:pPr>
                      <a:r>
                        <a:rPr lang="en-US" sz="1600"/>
                        <a:t>Manage</a:t>
                      </a:r>
                      <a:r>
                        <a:rPr lang="en-US" sz="1600"/>
                        <a:t> tenant settings</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spcBef>
                          <a:spcPts val="0"/>
                        </a:spcBef>
                        <a:spcAft>
                          <a:spcPts val="0"/>
                        </a:spcAft>
                        <a:buNone/>
                      </a:pPr>
                      <a:r>
                        <a:rPr lang="en-US" sz="1600"/>
                        <a:t>Manage</a:t>
                      </a:r>
                      <a:r>
                        <a:rPr lang="en-US" sz="1600"/>
                        <a:t> System Components</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spcBef>
                          <a:spcPts val="0"/>
                        </a:spcBef>
                        <a:spcAft>
                          <a:spcPts val="0"/>
                        </a:spcAft>
                        <a:buNone/>
                      </a:pPr>
                      <a:r>
                        <a:rPr lang="en-US" sz="1600"/>
                        <a:t>View</a:t>
                      </a:r>
                      <a:r>
                        <a:rPr lang="en-US" sz="1600"/>
                        <a:t> Platform Network Settings</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lnSpc>
                          <a:spcPct val="100000"/>
                        </a:lnSpc>
                        <a:spcBef>
                          <a:spcPts val="0"/>
                        </a:spcBef>
                        <a:spcAft>
                          <a:spcPts val="0"/>
                        </a:spcAft>
                        <a:buClr>
                          <a:schemeClr val="dk1"/>
                        </a:buClr>
                        <a:buFont typeface="Arial"/>
                        <a:buNone/>
                      </a:pPr>
                      <a:r>
                        <a:rPr lang="en-US" sz="1600"/>
                        <a:t>Apply</a:t>
                      </a:r>
                      <a:r>
                        <a:rPr lang="en-US" sz="1600"/>
                        <a:t> System Licenses</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spcBef>
                          <a:spcPts val="0"/>
                        </a:spcBef>
                        <a:spcAft>
                          <a:spcPts val="0"/>
                        </a:spcAft>
                        <a:buNone/>
                      </a:pPr>
                      <a:r>
                        <a:rPr lang="en-US" sz="1600"/>
                        <a:t>Backup/Restore/Upgrade/Restart</a:t>
                      </a:r>
                      <a:r>
                        <a:rPr lang="en-US" sz="1600"/>
                        <a:t> VidyoPortal</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spcBef>
                          <a:spcPts val="0"/>
                        </a:spcBef>
                        <a:spcAft>
                          <a:spcPts val="0"/>
                        </a:spcAft>
                        <a:buNone/>
                      </a:pPr>
                      <a:r>
                        <a:rPr lang="en-US" sz="1600"/>
                        <a:t>Enable/disable</a:t>
                      </a:r>
                      <a:r>
                        <a:rPr lang="en-US" sz="1600"/>
                        <a:t> SSL</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r h="381000">
                <a:tc>
                  <a:txBody>
                    <a:bodyPr>
                      <a:noAutofit/>
                    </a:bodyPr>
                    <a:lstStyle/>
                    <a:p>
                      <a:pPr indent="0" lvl="0" marL="0" marR="0" rtl="0" algn="l">
                        <a:spcBef>
                          <a:spcPts val="0"/>
                        </a:spcBef>
                        <a:spcAft>
                          <a:spcPts val="0"/>
                        </a:spcAft>
                        <a:buNone/>
                      </a:pPr>
                      <a:r>
                        <a:rPr lang="en-US" sz="1600"/>
                        <a:t>Enable CDR Access</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82"/>
          <p:cNvSpPr txBox="1"/>
          <p:nvPr>
            <p:ph type="title"/>
          </p:nvPr>
        </p:nvSpPr>
        <p:spPr>
          <a:xfrm>
            <a:off x="304800" y="57152"/>
            <a:ext cx="83058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200" u="none" cap="none" strike="noStrike">
                <a:solidFill>
                  <a:schemeClr val="dk1"/>
                </a:solidFill>
                <a:latin typeface="Arial"/>
                <a:ea typeface="Arial"/>
                <a:cs typeface="Arial"/>
                <a:sym typeface="Arial"/>
              </a:rPr>
              <a:t>Super Admin </a:t>
            </a:r>
            <a:r>
              <a:rPr b="1" i="0" lang="en-US" sz="2200" u="none" cap="none" strike="noStrike">
                <a:solidFill>
                  <a:schemeClr val="dk1"/>
                </a:solidFill>
                <a:latin typeface="Arial"/>
                <a:ea typeface="Arial"/>
                <a:cs typeface="Arial"/>
                <a:sym typeface="Arial"/>
              </a:rPr>
              <a:t>/super</a:t>
            </a:r>
            <a:r>
              <a:rPr b="0" i="0" lang="en-US" sz="2200" u="none" cap="none" strike="noStrike">
                <a:solidFill>
                  <a:schemeClr val="dk1"/>
                </a:solidFill>
                <a:latin typeface="Arial"/>
                <a:ea typeface="Arial"/>
                <a:cs typeface="Arial"/>
                <a:sym typeface="Arial"/>
              </a:rPr>
              <a:t>, Admin </a:t>
            </a:r>
            <a:r>
              <a:rPr b="1" i="0" lang="en-US" sz="2200" u="none" cap="none" strike="noStrike">
                <a:solidFill>
                  <a:schemeClr val="dk1"/>
                </a:solidFill>
                <a:latin typeface="Arial"/>
                <a:ea typeface="Arial"/>
                <a:cs typeface="Arial"/>
                <a:sym typeface="Arial"/>
              </a:rPr>
              <a:t>/admin </a:t>
            </a:r>
            <a:r>
              <a:rPr b="0" i="0" lang="en-US" sz="2200" u="none" cap="none" strike="noStrike">
                <a:solidFill>
                  <a:schemeClr val="dk1"/>
                </a:solidFill>
                <a:latin typeface="Arial"/>
                <a:ea typeface="Arial"/>
                <a:cs typeface="Arial"/>
                <a:sym typeface="Arial"/>
              </a:rPr>
              <a:t>- </a:t>
            </a:r>
            <a:r>
              <a:rPr b="1" i="0" lang="en-US" sz="2200" u="none" cap="none" strike="noStrike">
                <a:solidFill>
                  <a:schemeClr val="dk1"/>
                </a:solidFill>
                <a:latin typeface="Arial"/>
                <a:ea typeface="Arial"/>
                <a:cs typeface="Arial"/>
                <a:sym typeface="Arial"/>
              </a:rPr>
              <a:t>User/Interface Settings</a:t>
            </a:r>
            <a:endParaRPr b="1" i="0" sz="2200" u="none" cap="none" strike="noStrike">
              <a:solidFill>
                <a:schemeClr val="dk1"/>
              </a:solidFill>
              <a:latin typeface="Arial"/>
              <a:ea typeface="Arial"/>
              <a:cs typeface="Arial"/>
              <a:sym typeface="Arial"/>
            </a:endParaRPr>
          </a:p>
        </p:txBody>
      </p:sp>
      <p:graphicFrame>
        <p:nvGraphicFramePr>
          <p:cNvPr id="770" name="Google Shape;770;p82"/>
          <p:cNvGraphicFramePr/>
          <p:nvPr/>
        </p:nvGraphicFramePr>
        <p:xfrm>
          <a:off x="533400" y="971550"/>
          <a:ext cx="3000000" cy="3000000"/>
        </p:xfrm>
        <a:graphic>
          <a:graphicData uri="http://schemas.openxmlformats.org/drawingml/2006/table">
            <a:tbl>
              <a:tblPr bandRow="1" firstRow="1">
                <a:noFill/>
                <a:tableStyleId>{1F4F5F9E-E116-487A-992F-88689100BCFD}</a:tableStyleId>
              </a:tblPr>
              <a:tblGrid>
                <a:gridCol w="5181600"/>
                <a:gridCol w="1447800"/>
                <a:gridCol w="1600200"/>
              </a:tblGrid>
              <a:tr h="525775">
                <a:tc>
                  <a:txBody>
                    <a:bodyPr>
                      <a:noAutofit/>
                    </a:bodyPr>
                    <a:lstStyle/>
                    <a:p>
                      <a:pPr indent="0" lvl="0" marL="0" marR="0" rtl="0" algn="l">
                        <a:spcBef>
                          <a:spcPts val="0"/>
                        </a:spcBef>
                        <a:spcAft>
                          <a:spcPts val="0"/>
                        </a:spcAft>
                        <a:buNone/>
                      </a:pPr>
                      <a:r>
                        <a:rPr lang="en-US" sz="1600"/>
                        <a:t>Task</a:t>
                      </a:r>
                      <a:endParaRPr sz="1600"/>
                    </a:p>
                  </a:txBody>
                  <a:tcPr marT="34300" marB="34300" marR="91450" marL="91450"/>
                </a:tc>
                <a:tc>
                  <a:txBody>
                    <a:bodyPr>
                      <a:noAutofit/>
                    </a:bodyPr>
                    <a:lstStyle/>
                    <a:p>
                      <a:pPr indent="0" lvl="0" marL="0" marR="0" rtl="0" algn="ctr">
                        <a:spcBef>
                          <a:spcPts val="0"/>
                        </a:spcBef>
                        <a:spcAft>
                          <a:spcPts val="0"/>
                        </a:spcAft>
                        <a:buNone/>
                      </a:pPr>
                      <a:r>
                        <a:rPr lang="en-US" sz="1600"/>
                        <a:t>Super Admin Interface</a:t>
                      </a:r>
                      <a:endParaRPr sz="1600"/>
                    </a:p>
                  </a:txBody>
                  <a:tcPr marT="34300" marB="34300" marR="91450" marL="91450"/>
                </a:tc>
                <a:tc>
                  <a:txBody>
                    <a:bodyPr>
                      <a:noAutofit/>
                    </a:bodyPr>
                    <a:lstStyle/>
                    <a:p>
                      <a:pPr indent="0" lvl="0" marL="0" marR="0" rtl="0" algn="ctr">
                        <a:spcBef>
                          <a:spcPts val="0"/>
                        </a:spcBef>
                        <a:spcAft>
                          <a:spcPts val="0"/>
                        </a:spcAft>
                        <a:buNone/>
                      </a:pPr>
                      <a:r>
                        <a:rPr lang="en-US" sz="1600"/>
                        <a:t>Admin Interface</a:t>
                      </a:r>
                      <a:endParaRPr sz="1600"/>
                    </a:p>
                  </a:txBody>
                  <a:tcPr marT="34300" marB="34300" marR="91450" marL="91450"/>
                </a:tc>
              </a:tr>
              <a:tr h="525775">
                <a:tc>
                  <a:txBody>
                    <a:bodyPr>
                      <a:noAutofit/>
                    </a:bodyPr>
                    <a:lstStyle/>
                    <a:p>
                      <a:pPr indent="0" lvl="0" marL="0" marR="0" rtl="0" algn="l">
                        <a:spcBef>
                          <a:spcPts val="0"/>
                        </a:spcBef>
                        <a:spcAft>
                          <a:spcPts val="0"/>
                        </a:spcAft>
                        <a:buNone/>
                      </a:pPr>
                      <a:r>
                        <a:rPr lang="en-US" sz="1600"/>
                        <a:t>Create</a:t>
                      </a:r>
                      <a:r>
                        <a:rPr lang="en-US" sz="1600"/>
                        <a:t> Users/Meeting Rooms</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r>
              <a:tr h="297175">
                <a:tc>
                  <a:txBody>
                    <a:bodyPr>
                      <a:noAutofit/>
                    </a:bodyPr>
                    <a:lstStyle/>
                    <a:p>
                      <a:pPr indent="0" lvl="0" marL="0" marR="0" rtl="0" algn="l">
                        <a:spcBef>
                          <a:spcPts val="0"/>
                        </a:spcBef>
                        <a:spcAft>
                          <a:spcPts val="0"/>
                        </a:spcAft>
                        <a:buNone/>
                      </a:pPr>
                      <a:r>
                        <a:rPr lang="en-US" sz="1600"/>
                        <a:t>Create/Edit Groups</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r>
              <a:tr h="297175">
                <a:tc>
                  <a:txBody>
                    <a:bodyPr>
                      <a:noAutofit/>
                    </a:bodyPr>
                    <a:lstStyle/>
                    <a:p>
                      <a:pPr indent="0" lvl="0" marL="0" marR="0" rtl="0" algn="l">
                        <a:spcBef>
                          <a:spcPts val="0"/>
                        </a:spcBef>
                        <a:spcAft>
                          <a:spcPts val="0"/>
                        </a:spcAft>
                        <a:buNone/>
                      </a:pPr>
                      <a:r>
                        <a:rPr lang="en-US" sz="1600"/>
                        <a:t>Control Meeting</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r>
              <a:tr h="297175">
                <a:tc>
                  <a:txBody>
                    <a:bodyPr>
                      <a:noAutofit/>
                    </a:bodyPr>
                    <a:lstStyle/>
                    <a:p>
                      <a:pPr indent="0" lvl="0" marL="0" marR="0" rtl="0" algn="l">
                        <a:spcBef>
                          <a:spcPts val="0"/>
                        </a:spcBef>
                        <a:spcAft>
                          <a:spcPts val="0"/>
                        </a:spcAft>
                        <a:buNone/>
                      </a:pPr>
                      <a:r>
                        <a:rPr lang="en-US" sz="1600"/>
                        <a:t>Upload Endpoint Software</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r>
              <a:tr h="525775">
                <a:tc>
                  <a:txBody>
                    <a:bodyPr>
                      <a:noAutofit/>
                    </a:bodyPr>
                    <a:lstStyle/>
                    <a:p>
                      <a:pPr indent="0" lvl="0" marL="0" marR="0" rtl="0" algn="l">
                        <a:spcBef>
                          <a:spcPts val="0"/>
                        </a:spcBef>
                        <a:spcAft>
                          <a:spcPts val="0"/>
                        </a:spcAft>
                        <a:buNone/>
                      </a:pPr>
                      <a:r>
                        <a:rPr lang="en-US" sz="1600"/>
                        <a:t>Customize</a:t>
                      </a:r>
                      <a:r>
                        <a:rPr lang="en-US" sz="1600"/>
                        <a:t> </a:t>
                      </a:r>
                      <a:r>
                        <a:rPr lang="en-US" sz="1600"/>
                        <a:t>About Info,</a:t>
                      </a:r>
                      <a:r>
                        <a:rPr lang="en-US" sz="1600"/>
                        <a:t> Contact Info and Invite Text</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r>
              <a:tr h="754375">
                <a:tc>
                  <a:txBody>
                    <a:bodyPr>
                      <a:noAutofit/>
                    </a:bodyPr>
                    <a:lstStyle/>
                    <a:p>
                      <a:pPr indent="0" lvl="0" marL="0" marR="0" rtl="0" algn="l">
                        <a:spcBef>
                          <a:spcPts val="0"/>
                        </a:spcBef>
                        <a:spcAft>
                          <a:spcPts val="0"/>
                        </a:spcAft>
                        <a:buNone/>
                      </a:pPr>
                      <a:r>
                        <a:rPr lang="en-US" sz="1600"/>
                        <a:t>Customize</a:t>
                      </a:r>
                      <a:r>
                        <a:rPr lang="en-US" sz="1600"/>
                        <a:t> VIdyoPortal Super/Admin AND User Portal Logo</a:t>
                      </a:r>
                      <a:endParaRPr sz="1600"/>
                    </a:p>
                  </a:txBody>
                  <a:tcPr marT="34300" marB="34300" marR="91450" marL="91450"/>
                </a:tc>
                <a:tc>
                  <a:txBody>
                    <a:bodyPr>
                      <a:noAutofit/>
                    </a:bodyPr>
                    <a:lstStyle/>
                    <a:p>
                      <a:pPr indent="-285750" lvl="0" marL="285750" marR="0" rtl="0" algn="ctr">
                        <a:spcBef>
                          <a:spcPts val="0"/>
                        </a:spcBef>
                        <a:spcAft>
                          <a:spcPts val="0"/>
                        </a:spcAft>
                        <a:buClr>
                          <a:schemeClr val="dk1"/>
                        </a:buClr>
                        <a:buSzPts val="1600"/>
                        <a:buFont typeface="Noto Sans Symbols"/>
                        <a:buChar char="✓"/>
                      </a:pPr>
                      <a:r>
                        <a:rPr lang="en-US" sz="1600"/>
                        <a:t> </a:t>
                      </a:r>
                      <a:endParaRPr sz="1600"/>
                    </a:p>
                  </a:txBody>
                  <a:tcPr marT="34300" marB="34300" marR="91450" marL="91450"/>
                </a:tc>
                <a:tc>
                  <a:txBody>
                    <a:bodyPr>
                      <a:noAutofit/>
                    </a:bodyPr>
                    <a:lstStyle/>
                    <a:p>
                      <a:pPr indent="-184150" lvl="0" marL="285750" marR="0" rtl="0" algn="ctr">
                        <a:spcBef>
                          <a:spcPts val="0"/>
                        </a:spcBef>
                        <a:spcAft>
                          <a:spcPts val="0"/>
                        </a:spcAft>
                        <a:buClr>
                          <a:schemeClr val="dk1"/>
                        </a:buClr>
                        <a:buSzPts val="1600"/>
                        <a:buFont typeface="Noto Sans Symbols"/>
                        <a:buNone/>
                      </a:pPr>
                      <a:r>
                        <a:t/>
                      </a:r>
                      <a:endParaRPr sz="1600"/>
                    </a:p>
                  </a:txBody>
                  <a:tcPr marT="34300" marB="34300" marR="91450" marL="91450"/>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8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Super Admin / Admin - </a:t>
            </a:r>
            <a:r>
              <a:rPr b="1" i="0" lang="en-US" sz="2800" u="none" cap="none" strike="noStrike">
                <a:solidFill>
                  <a:srgbClr val="656565"/>
                </a:solidFill>
                <a:latin typeface="Arial"/>
                <a:ea typeface="Arial"/>
                <a:cs typeface="Arial"/>
                <a:sym typeface="Arial"/>
              </a:rPr>
              <a:t>Hierarchy</a:t>
            </a:r>
            <a:endParaRPr/>
          </a:p>
        </p:txBody>
      </p:sp>
      <p:pic>
        <p:nvPicPr>
          <p:cNvPr id="776" name="Google Shape;776;p83"/>
          <p:cNvPicPr preferRelativeResize="0"/>
          <p:nvPr/>
        </p:nvPicPr>
        <p:blipFill rotWithShape="1">
          <a:blip r:embed="rId3">
            <a:alphaModFix/>
          </a:blip>
          <a:srcRect b="0" l="0" r="0" t="0"/>
          <a:stretch/>
        </p:blipFill>
        <p:spPr>
          <a:xfrm>
            <a:off x="285427" y="1543050"/>
            <a:ext cx="8724900" cy="261371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8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Trainer Demo</a:t>
            </a:r>
            <a:endParaRPr b="0" i="0" sz="2800" u="none" cap="none" strike="noStrike">
              <a:solidFill>
                <a:schemeClr val="dk1"/>
              </a:solidFill>
              <a:latin typeface="Arial"/>
              <a:ea typeface="Arial"/>
              <a:cs typeface="Arial"/>
              <a:sym typeface="Arial"/>
            </a:endParaRPr>
          </a:p>
        </p:txBody>
      </p:sp>
      <p:sp>
        <p:nvSpPr>
          <p:cNvPr id="782" name="Google Shape;782;p84"/>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Provide a tour of the features that are available in the Super Admin and Admin interface.</a:t>
            </a:r>
            <a:endParaRPr/>
          </a:p>
        </p:txBody>
      </p:sp>
      <p:grpSp>
        <p:nvGrpSpPr>
          <p:cNvPr id="783" name="Google Shape;783;p84"/>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784" name="Google Shape;784;p84"/>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785" name="Google Shape;785;p84"/>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8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VidyoPortal - </a:t>
            </a:r>
            <a:r>
              <a:rPr b="1" i="0" lang="en-US" sz="2800" u="none" cap="none" strike="noStrike">
                <a:solidFill>
                  <a:schemeClr val="dk1"/>
                </a:solidFill>
                <a:latin typeface="Arial"/>
                <a:ea typeface="Arial"/>
                <a:cs typeface="Arial"/>
                <a:sym typeface="Arial"/>
              </a:rPr>
              <a:t>Administration Lab Exercise #3</a:t>
            </a:r>
            <a:endParaRPr b="1" i="0" sz="2800" u="none" cap="none" strike="noStrike">
              <a:solidFill>
                <a:schemeClr val="dk1"/>
              </a:solidFill>
              <a:latin typeface="Arial"/>
              <a:ea typeface="Arial"/>
              <a:cs typeface="Arial"/>
              <a:sym typeface="Arial"/>
            </a:endParaRPr>
          </a:p>
        </p:txBody>
      </p:sp>
      <p:sp>
        <p:nvSpPr>
          <p:cNvPr id="791" name="Google Shape;791;p8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800" u="none" cap="none" strike="noStrike">
                <a:solidFill>
                  <a:schemeClr val="dk1"/>
                </a:solidFill>
                <a:latin typeface="Arial"/>
                <a:ea typeface="Arial"/>
                <a:cs typeface="Arial"/>
                <a:sym typeface="Arial"/>
              </a:rPr>
              <a:t>Use the provided lab exercise document(s) to complete the 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database backup</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Super Admin email address (account and Notifications)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Create a group with the following settings: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2Mb send and 2Mb receive bandwidth limitation</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Arial"/>
                <a:ea typeface="Arial"/>
                <a:cs typeface="Arial"/>
                <a:sym typeface="Arial"/>
              </a:rPr>
              <a:t>20 max participants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Enable new account email notifications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Create a public meeting room called ‘Conference Room A’ with a room PIN set to ‘1234’</a:t>
            </a:r>
            <a:endParaRPr/>
          </a:p>
          <a:p>
            <a:pPr indent="0" lvl="0" marL="0" marR="0" rtl="0" algn="l">
              <a:spcBef>
                <a:spcPts val="480"/>
              </a:spcBef>
              <a:spcAft>
                <a:spcPts val="0"/>
              </a:spcAft>
              <a:buClr>
                <a:srgbClr val="3495DA"/>
              </a:buClr>
              <a:buFont typeface="Arial"/>
              <a:buNone/>
            </a:pPr>
            <a:r>
              <a:t/>
            </a:r>
            <a:endParaRPr b="0" i="0" sz="24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792" name="Google Shape;792;p85"/>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VidyoPortal - </a:t>
            </a:r>
            <a:r>
              <a:rPr b="1" i="0" lang="en-US" sz="2800" u="none" cap="none" strike="noStrike">
                <a:solidFill>
                  <a:schemeClr val="dk1"/>
                </a:solidFill>
                <a:latin typeface="Arial"/>
                <a:ea typeface="Arial"/>
                <a:cs typeface="Arial"/>
                <a:sym typeface="Arial"/>
              </a:rPr>
              <a:t>Administration Finish Line</a:t>
            </a:r>
            <a:endParaRPr b="1" i="0" sz="2800" u="none" cap="none" strike="noStrike">
              <a:solidFill>
                <a:schemeClr val="dk1"/>
              </a:solidFill>
              <a:latin typeface="Arial"/>
              <a:ea typeface="Arial"/>
              <a:cs typeface="Arial"/>
              <a:sym typeface="Arial"/>
            </a:endParaRPr>
          </a:p>
        </p:txBody>
      </p:sp>
      <p:sp>
        <p:nvSpPr>
          <p:cNvPr id="798" name="Google Shape;798;p8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are now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capabilities of the Super Admin vs Admin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Vidyo’s account types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Access the Super Admin and Admin Interfaces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Perform common Super Admin and Admin tasks</a:t>
            </a:r>
            <a:endParaRPr/>
          </a:p>
        </p:txBody>
      </p:sp>
      <p:pic>
        <p:nvPicPr>
          <p:cNvPr descr="C:\Users\Bill\AppData\Local\Microsoft\Windows\Temporary Internet Files\Content.IE5\MOP0X508\MM900309809[1].gif" id="799" name="Google Shape;799;p86"/>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20" u="none" cap="none" strike="noStrike">
                <a:solidFill>
                  <a:srgbClr val="656565"/>
                </a:solidFill>
                <a:latin typeface="Arial"/>
                <a:ea typeface="Arial"/>
                <a:cs typeface="Arial"/>
                <a:sym typeface="Arial"/>
              </a:rPr>
              <a:t>VidyoPortal - </a:t>
            </a:r>
            <a:r>
              <a:rPr b="1" i="0" lang="en-US" sz="2520" u="none" cap="none" strike="noStrike">
                <a:solidFill>
                  <a:srgbClr val="656565"/>
                </a:solidFill>
                <a:latin typeface="Arial"/>
                <a:ea typeface="Arial"/>
                <a:cs typeface="Arial"/>
                <a:sym typeface="Arial"/>
              </a:rPr>
              <a:t>Administration Reference Materials</a:t>
            </a:r>
            <a:endParaRPr b="1" i="0" sz="2520" u="none" cap="none" strike="noStrike">
              <a:solidFill>
                <a:srgbClr val="656565"/>
              </a:solidFill>
              <a:latin typeface="Arial"/>
              <a:ea typeface="Arial"/>
              <a:cs typeface="Arial"/>
              <a:sym typeface="Arial"/>
            </a:endParaRPr>
          </a:p>
        </p:txBody>
      </p:sp>
      <p:graphicFrame>
        <p:nvGraphicFramePr>
          <p:cNvPr id="805" name="Google Shape;805;p87"/>
          <p:cNvGraphicFramePr/>
          <p:nvPr/>
        </p:nvGraphicFramePr>
        <p:xfrm>
          <a:off x="685800" y="971550"/>
          <a:ext cx="3000000" cy="3000000"/>
        </p:xfrm>
        <a:graphic>
          <a:graphicData uri="http://schemas.openxmlformats.org/drawingml/2006/table">
            <a:tbl>
              <a:tblPr bandRow="1" firstRow="1">
                <a:noFill/>
                <a:tableStyleId>{1F4F5F9E-E116-487A-992F-88689100BCFD}</a:tableStyleId>
              </a:tblPr>
              <a:tblGrid>
                <a:gridCol w="2286250"/>
                <a:gridCol w="3216475"/>
                <a:gridCol w="2345875"/>
              </a:tblGrid>
              <a:tr h="274325">
                <a:tc>
                  <a:txBody>
                    <a:bodyPr>
                      <a:noAutofit/>
                    </a:bodyPr>
                    <a:lstStyle/>
                    <a:p>
                      <a:pPr indent="0" lvl="0" marL="0" marR="0" rtl="0" algn="ctr">
                        <a:spcBef>
                          <a:spcPts val="0"/>
                        </a:spcBef>
                        <a:spcAft>
                          <a:spcPts val="0"/>
                        </a:spcAft>
                        <a:buNone/>
                      </a:pPr>
                      <a:r>
                        <a:rPr lang="en-US" sz="1600"/>
                        <a:t>Topic</a:t>
                      </a:r>
                      <a:endParaRPr sz="1600"/>
                    </a:p>
                  </a:txBody>
                  <a:tcPr marT="34300" marB="34300" marR="91450" marL="91450"/>
                </a:tc>
                <a:tc>
                  <a:txBody>
                    <a:bodyPr>
                      <a:noAutofit/>
                    </a:bodyPr>
                    <a:lstStyle/>
                    <a:p>
                      <a:pPr indent="0" lvl="0" marL="0" marR="0" rtl="0" algn="ctr">
                        <a:spcBef>
                          <a:spcPts val="0"/>
                        </a:spcBef>
                        <a:spcAft>
                          <a:spcPts val="0"/>
                        </a:spcAft>
                        <a:buNone/>
                      </a:pPr>
                      <a:r>
                        <a:rPr lang="en-US" sz="1600"/>
                        <a:t>Document</a:t>
                      </a:r>
                      <a:r>
                        <a:rPr lang="en-US" sz="1600"/>
                        <a:t> Name</a:t>
                      </a:r>
                      <a:endParaRPr sz="1600"/>
                    </a:p>
                  </a:txBody>
                  <a:tcPr marT="34300" marB="34300" marR="91450" marL="91450"/>
                </a:tc>
                <a:tc>
                  <a:txBody>
                    <a:bodyPr>
                      <a:noAutofit/>
                    </a:bodyPr>
                    <a:lstStyle/>
                    <a:p>
                      <a:pPr indent="0" lvl="0" marL="0" marR="0" rtl="0" algn="ctr">
                        <a:spcBef>
                          <a:spcPts val="0"/>
                        </a:spcBef>
                        <a:spcAft>
                          <a:spcPts val="0"/>
                        </a:spcAft>
                        <a:buNone/>
                      </a:pPr>
                      <a:r>
                        <a:rPr lang="en-US" sz="1600"/>
                        <a:t>Page(s)</a:t>
                      </a:r>
                      <a:endParaRPr sz="1600"/>
                    </a:p>
                  </a:txBody>
                  <a:tcPr marT="34300" marB="34300" marR="91450" marL="91450"/>
                </a:tc>
              </a:tr>
              <a:tr h="480050">
                <a:tc>
                  <a:txBody>
                    <a:bodyPr>
                      <a:noAutofit/>
                    </a:bodyPr>
                    <a:lstStyle/>
                    <a:p>
                      <a:pPr indent="0" lvl="0" marL="0" marR="0" rtl="0" algn="ctr">
                        <a:spcBef>
                          <a:spcPts val="0"/>
                        </a:spcBef>
                        <a:spcAft>
                          <a:spcPts val="0"/>
                        </a:spcAft>
                        <a:buNone/>
                      </a:pPr>
                      <a:r>
                        <a:rPr lang="en-US" sz="1600"/>
                        <a:t>Super Admin Interface</a:t>
                      </a:r>
                      <a:endParaRPr sz="1600"/>
                    </a:p>
                  </a:txBody>
                  <a:tcPr marT="34300" marB="3430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VidyoConferencing Admin Guide</a:t>
                      </a:r>
                      <a:endParaRPr sz="1600"/>
                    </a:p>
                  </a:txBody>
                  <a:tcPr marT="34300" marB="34300" marR="91450" marL="91450"/>
                </a:tc>
                <a:tc>
                  <a:txBody>
                    <a:bodyPr>
                      <a:noAutofit/>
                    </a:bodyPr>
                    <a:lstStyle/>
                    <a:p>
                      <a:pPr indent="0" lvl="0" marL="0" marR="0" rtl="0" algn="ctr">
                        <a:spcBef>
                          <a:spcPts val="0"/>
                        </a:spcBef>
                        <a:spcAft>
                          <a:spcPts val="0"/>
                        </a:spcAft>
                        <a:buNone/>
                      </a:pPr>
                      <a:r>
                        <a:rPr lang="en-US" sz="1600"/>
                        <a:t>17</a:t>
                      </a:r>
                      <a:endParaRPr sz="1600"/>
                    </a:p>
                  </a:txBody>
                  <a:tcPr marT="34300" marB="34300" marR="91450" marL="91450"/>
                </a:tc>
              </a:tr>
              <a:tr h="480050">
                <a:tc>
                  <a:txBody>
                    <a:bodyPr>
                      <a:noAutofit/>
                    </a:bodyPr>
                    <a:lstStyle/>
                    <a:p>
                      <a:pPr indent="0" lvl="0" marL="0" marR="0" rtl="0" algn="ctr">
                        <a:spcBef>
                          <a:spcPts val="0"/>
                        </a:spcBef>
                        <a:spcAft>
                          <a:spcPts val="0"/>
                        </a:spcAft>
                        <a:buNone/>
                      </a:pPr>
                      <a:r>
                        <a:rPr lang="en-US" sz="1600"/>
                        <a:t>Admin Interface</a:t>
                      </a:r>
                      <a:endParaRPr sz="1600"/>
                    </a:p>
                  </a:txBody>
                  <a:tcPr marT="34300" marB="3430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VidyoConferencing Admin Guide</a:t>
                      </a:r>
                      <a:endParaRPr sz="1600"/>
                    </a:p>
                  </a:txBody>
                  <a:tcPr marT="34300" marB="34300" marR="91450" marL="91450"/>
                </a:tc>
                <a:tc>
                  <a:txBody>
                    <a:bodyPr>
                      <a:noAutofit/>
                    </a:bodyPr>
                    <a:lstStyle/>
                    <a:p>
                      <a:pPr indent="0" lvl="0" marL="0" marR="0" rtl="0" algn="ctr">
                        <a:spcBef>
                          <a:spcPts val="0"/>
                        </a:spcBef>
                        <a:spcAft>
                          <a:spcPts val="0"/>
                        </a:spcAft>
                        <a:buNone/>
                      </a:pPr>
                      <a:r>
                        <a:rPr lang="en-US" sz="1600"/>
                        <a:t>82</a:t>
                      </a:r>
                      <a:endParaRPr sz="1600"/>
                    </a:p>
                  </a:txBody>
                  <a:tcPr marT="34300" marB="34300" marR="91450" marL="91450"/>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88"/>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Standalone VidyoRouter Setup</a:t>
            </a:r>
            <a:endParaRPr/>
          </a:p>
        </p:txBody>
      </p:sp>
      <p:pic>
        <p:nvPicPr>
          <p:cNvPr id="812" name="Google Shape;812;p88"/>
          <p:cNvPicPr preferRelativeResize="0"/>
          <p:nvPr/>
        </p:nvPicPr>
        <p:blipFill rotWithShape="1">
          <a:blip r:embed="rId3">
            <a:alphaModFix/>
          </a:blip>
          <a:srcRect b="0" l="0" r="0" t="0"/>
          <a:stretch/>
        </p:blipFill>
        <p:spPr>
          <a:xfrm>
            <a:off x="2667000" y="3682272"/>
            <a:ext cx="2085975" cy="124255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89"/>
          <p:cNvSpPr txBox="1"/>
          <p:nvPr>
            <p:ph type="title"/>
          </p:nvPr>
        </p:nvSpPr>
        <p:spPr>
          <a:xfrm>
            <a:off x="285750" y="57152"/>
            <a:ext cx="80772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VidyoRouter -  </a:t>
            </a:r>
            <a:r>
              <a:rPr b="1" i="0" lang="en-US" sz="2500" u="none" cap="none" strike="noStrike">
                <a:solidFill>
                  <a:schemeClr val="dk1"/>
                </a:solidFill>
                <a:latin typeface="Arial"/>
                <a:ea typeface="Arial"/>
                <a:cs typeface="Arial"/>
                <a:sym typeface="Arial"/>
              </a:rPr>
              <a:t>Setup Training Objectives</a:t>
            </a:r>
            <a:endParaRPr b="1" i="0" sz="2500" u="none" cap="none" strike="noStrike">
              <a:solidFill>
                <a:schemeClr val="dk1"/>
              </a:solidFill>
              <a:latin typeface="Arial"/>
              <a:ea typeface="Arial"/>
              <a:cs typeface="Arial"/>
              <a:sym typeface="Arial"/>
            </a:endParaRPr>
          </a:p>
        </p:txBody>
      </p:sp>
      <p:sp>
        <p:nvSpPr>
          <p:cNvPr id="819" name="Google Shape;819;p8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127000" lvl="0" marL="228600" marR="0" rtl="0" algn="l">
              <a:spcBef>
                <a:spcPts val="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Determine whether or not you need a standalone VidyoRouter</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VidyoRouter’s IP/DNS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VidyoRouter’s config server address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Course Training Objectives</a:t>
            </a:r>
            <a:endParaRPr b="0" i="0" sz="2500" u="none" cap="none" strike="noStrike">
              <a:solidFill>
                <a:schemeClr val="dk1"/>
              </a:solidFill>
              <a:latin typeface="Arial"/>
              <a:ea typeface="Arial"/>
              <a:cs typeface="Arial"/>
              <a:sym typeface="Arial"/>
            </a:endParaRPr>
          </a:p>
        </p:txBody>
      </p:sp>
      <p:sp>
        <p:nvSpPr>
          <p:cNvPr id="109" name="Google Shape;109;p18"/>
          <p:cNvSpPr txBox="1"/>
          <p:nvPr>
            <p:ph idx="1" type="body"/>
          </p:nvPr>
        </p:nvSpPr>
        <p:spPr>
          <a:xfrm>
            <a:off x="304800" y="993198"/>
            <a:ext cx="8305800" cy="3635952"/>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Install and manage the complete Vidyo Solution</a:t>
            </a:r>
            <a:endParaRPr b="0" i="0" sz="1600" u="none" cap="none" strike="noStrike">
              <a:solidFill>
                <a:schemeClr val="dk1"/>
              </a:solidFill>
              <a:latin typeface="Arial"/>
              <a:ea typeface="Arial"/>
              <a:cs typeface="Arial"/>
              <a:sym typeface="Arial"/>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 VidyoPortal</a:t>
            </a:r>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 VidyoRouter</a:t>
            </a:r>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 VidyoGateway</a:t>
            </a:r>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 VidyoReplay</a:t>
            </a:r>
            <a:endParaRPr b="0" i="0" sz="1600" u="none" cap="none" strike="noStrike">
              <a:solidFill>
                <a:schemeClr val="dk1"/>
              </a:solidFill>
              <a:latin typeface="Arial"/>
              <a:ea typeface="Arial"/>
              <a:cs typeface="Arial"/>
              <a:sym typeface="Arial"/>
            </a:endParaRPr>
          </a:p>
          <a:p>
            <a:pPr indent="-142875" lvl="2" marL="676275" marR="0" rtl="0" algn="l">
              <a:spcBef>
                <a:spcPts val="120"/>
              </a:spcBef>
              <a:spcAft>
                <a:spcPts val="0"/>
              </a:spcAft>
              <a:buClr>
                <a:schemeClr val="lt2"/>
              </a:buClr>
              <a:buSzPts val="600"/>
              <a:buFont typeface="Arial"/>
              <a:buNone/>
            </a:pPr>
            <a:r>
              <a:t/>
            </a:r>
            <a:endParaRPr b="0" i="0" sz="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Support VidyoDesktop and VidyoRoom users</a:t>
            </a:r>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Troubleshoot common issues</a:t>
            </a:r>
            <a:endParaRPr b="1"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Deployment Options</a:t>
            </a:r>
            <a:endParaRPr b="0" i="0" sz="1600" u="none" cap="none" strike="noStrike">
              <a:solidFill>
                <a:schemeClr val="dk1"/>
              </a:solidFill>
              <a:latin typeface="Arial"/>
              <a:ea typeface="Arial"/>
              <a:cs typeface="Arial"/>
              <a:sym typeface="Arial"/>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Tahoma"/>
                <a:ea typeface="Tahoma"/>
                <a:cs typeface="Tahoma"/>
                <a:sym typeface="Tahoma"/>
              </a:rPr>
              <a:t>VidyoCloud</a:t>
            </a:r>
            <a:endParaRPr b="0" i="0" sz="1600" u="none" cap="none" strike="noStrike">
              <a:solidFill>
                <a:schemeClr val="dk1"/>
              </a:solidFill>
              <a:latin typeface="Arial"/>
              <a:ea typeface="Arial"/>
              <a:cs typeface="Arial"/>
              <a:sym typeface="Arial"/>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Common Deployment Architectures</a:t>
            </a:r>
            <a:endParaRPr/>
          </a:p>
          <a:p>
            <a:pPr indent="-180975" lvl="2" marL="676275"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LDAP/Active Directory Authentication</a:t>
            </a:r>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Advanced Topics – Available on training.vidyo.com</a:t>
            </a:r>
            <a:endParaRPr b="1"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90"/>
          <p:cNvSpPr txBox="1"/>
          <p:nvPr>
            <p:ph type="title"/>
          </p:nvPr>
        </p:nvSpPr>
        <p:spPr>
          <a:xfrm>
            <a:off x="304800" y="57152"/>
            <a:ext cx="79248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VidyoRouter - </a:t>
            </a:r>
            <a:r>
              <a:rPr b="1" i="0" lang="en-US" sz="2500" u="none" cap="none" strike="noStrike">
                <a:solidFill>
                  <a:schemeClr val="dk1"/>
                </a:solidFill>
                <a:latin typeface="Arial"/>
                <a:ea typeface="Arial"/>
                <a:cs typeface="Arial"/>
                <a:sym typeface="Arial"/>
              </a:rPr>
              <a:t>Do I need a Standalone VidyoRouter?</a:t>
            </a:r>
            <a:endParaRPr b="1" i="0" sz="2500" u="none" cap="none" strike="noStrike">
              <a:solidFill>
                <a:schemeClr val="dk1"/>
              </a:solidFill>
              <a:latin typeface="Arial"/>
              <a:ea typeface="Arial"/>
              <a:cs typeface="Arial"/>
              <a:sym typeface="Arial"/>
            </a:endParaRPr>
          </a:p>
        </p:txBody>
      </p:sp>
      <p:sp>
        <p:nvSpPr>
          <p:cNvPr id="825" name="Google Shape;825;p9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127000" lvl="0" marL="228600" marR="0" rtl="0" algn="l">
              <a:spcBef>
                <a:spcPts val="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You’ve exceeded the max 50 concurrent endpoint connections that is supported by the VidyoPortal’s embedded VidyoRouter</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You have a remote site that is using Vidyo and you want to minimize your primary site’s WAN bandwidth utilization (assuming that your VidyoPortal is installed at your primary location).</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You want to secure your Vidyo solution by placing a VidyoRouter on the inside (LAN or DMZ) and outside of your network.</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9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831" name="Google Shape;831;p91"/>
          <p:cNvSpPr txBox="1"/>
          <p:nvPr>
            <p:ph idx="1" type="body"/>
          </p:nvPr>
        </p:nvSpPr>
        <p:spPr>
          <a:xfrm>
            <a:off x="457200" y="819150"/>
            <a:ext cx="82296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a standalone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Disable the embedded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p:txBody>
      </p:sp>
      <p:grpSp>
        <p:nvGrpSpPr>
          <p:cNvPr id="832" name="Google Shape;832;p91"/>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833" name="Google Shape;833;p91"/>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834" name="Google Shape;834;p91"/>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9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Standalone VidyoRouter – </a:t>
            </a:r>
            <a:r>
              <a:rPr b="1" i="0" lang="en-US" sz="2500" u="none" cap="none" strike="noStrike">
                <a:solidFill>
                  <a:schemeClr val="dk1"/>
                </a:solidFill>
                <a:latin typeface="Arial"/>
                <a:ea typeface="Arial"/>
                <a:cs typeface="Arial"/>
                <a:sym typeface="Arial"/>
              </a:rPr>
              <a:t>Setup Lab Exercise #4</a:t>
            </a:r>
            <a:endParaRPr b="1" i="0" sz="2500" u="none" cap="none" strike="noStrike">
              <a:solidFill>
                <a:schemeClr val="dk1"/>
              </a:solidFill>
              <a:latin typeface="Arial"/>
              <a:ea typeface="Arial"/>
              <a:cs typeface="Arial"/>
              <a:sym typeface="Arial"/>
            </a:endParaRPr>
          </a:p>
        </p:txBody>
      </p:sp>
      <p:sp>
        <p:nvSpPr>
          <p:cNvPr id="840" name="Google Shape;840;p9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document(s) to complete the 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VidyoRouter’s IP/DNS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the VidyoRouter’s config server address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Disable the embedded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841" name="Google Shape;841;p92"/>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9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Standalone VidyoRouter - </a:t>
            </a:r>
            <a:r>
              <a:rPr b="1" i="0" lang="en-US" sz="2500" u="none" cap="none" strike="noStrike">
                <a:solidFill>
                  <a:schemeClr val="dk1"/>
                </a:solidFill>
                <a:latin typeface="Arial"/>
                <a:ea typeface="Arial"/>
                <a:cs typeface="Arial"/>
                <a:sym typeface="Arial"/>
              </a:rPr>
              <a:t>Setup Finish Line</a:t>
            </a:r>
            <a:endParaRPr b="1" i="0" sz="2500" u="none" cap="none" strike="noStrike">
              <a:solidFill>
                <a:schemeClr val="dk1"/>
              </a:solidFill>
              <a:latin typeface="Arial"/>
              <a:ea typeface="Arial"/>
              <a:cs typeface="Arial"/>
              <a:sym typeface="Arial"/>
            </a:endParaRPr>
          </a:p>
        </p:txBody>
      </p:sp>
      <p:sp>
        <p:nvSpPr>
          <p:cNvPr id="847" name="Google Shape;847;p9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are now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a standalone VidyoRouter</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848" name="Google Shape;848;p93"/>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9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One Review - </a:t>
            </a:r>
            <a:r>
              <a:rPr b="1" i="0" lang="en-US" sz="2500" u="none" cap="none" strike="noStrike">
                <a:solidFill>
                  <a:schemeClr val="dk1"/>
                </a:solidFill>
                <a:latin typeface="Arial"/>
                <a:ea typeface="Arial"/>
                <a:cs typeface="Arial"/>
                <a:sym typeface="Arial"/>
              </a:rPr>
              <a:t>Lab Exercise #5</a:t>
            </a:r>
            <a:endParaRPr b="1" i="0" sz="2500" u="none" cap="none" strike="noStrike">
              <a:solidFill>
                <a:schemeClr val="dk1"/>
              </a:solidFill>
              <a:latin typeface="Arial"/>
              <a:ea typeface="Arial"/>
              <a:cs typeface="Arial"/>
              <a:sym typeface="Arial"/>
            </a:endParaRPr>
          </a:p>
        </p:txBody>
      </p:sp>
      <p:sp>
        <p:nvSpPr>
          <p:cNvPr id="854" name="Google Shape;854;p9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document(s) to complete this exercise:</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VidyoPortal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Standalone VidyoRouter</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a:t>
            </a:r>
            <a:endParaRPr/>
          </a:p>
        </p:txBody>
      </p:sp>
      <p:pic>
        <p:nvPicPr>
          <p:cNvPr descr="C:\Users\Bill\AppData\Local\Microsoft\Windows\Temporary Internet Files\Content.IE5\L4STA9AC\MC900431613[1].png" id="855" name="Google Shape;855;p94"/>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95"/>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VidyoProxy Setup and Use</a:t>
            </a:r>
            <a:endParaRPr b="0" i="0" sz="1800" u="none" cap="none" strike="noStrike">
              <a:solidFill>
                <a:schemeClr val="lt1"/>
              </a:solidFill>
              <a:latin typeface="Arial"/>
              <a:ea typeface="Arial"/>
              <a:cs typeface="Arial"/>
              <a:sym typeface="Arial"/>
            </a:endParaRPr>
          </a:p>
        </p:txBody>
      </p:sp>
      <p:pic>
        <p:nvPicPr>
          <p:cNvPr id="862" name="Google Shape;862;p95"/>
          <p:cNvPicPr preferRelativeResize="0"/>
          <p:nvPr/>
        </p:nvPicPr>
        <p:blipFill rotWithShape="1">
          <a:blip r:embed="rId3">
            <a:alphaModFix/>
          </a:blip>
          <a:srcRect b="0" l="0" r="0" t="0"/>
          <a:stretch/>
        </p:blipFill>
        <p:spPr>
          <a:xfrm>
            <a:off x="2667000" y="3682272"/>
            <a:ext cx="2085975" cy="124255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grpSp>
        <p:nvGrpSpPr>
          <p:cNvPr id="867" name="Google Shape;867;p96"/>
          <p:cNvGrpSpPr/>
          <p:nvPr/>
        </p:nvGrpSpPr>
        <p:grpSpPr>
          <a:xfrm>
            <a:off x="1717716" y="1716013"/>
            <a:ext cx="3309576" cy="2222634"/>
            <a:chOff x="2514600" y="3097213"/>
            <a:chExt cx="2286000" cy="1828800"/>
          </a:xfrm>
        </p:grpSpPr>
        <p:cxnSp>
          <p:nvCxnSpPr>
            <p:cNvPr id="868" name="Google Shape;868;p96"/>
            <p:cNvCxnSpPr/>
            <p:nvPr/>
          </p:nvCxnSpPr>
          <p:spPr>
            <a:xfrm flipH="1" rot="10800000">
              <a:off x="2514600" y="3097213"/>
              <a:ext cx="2286000" cy="1828800"/>
            </a:xfrm>
            <a:prstGeom prst="straightConnector1">
              <a:avLst/>
            </a:prstGeom>
            <a:noFill/>
            <a:ln cap="flat" cmpd="sng" w="25400">
              <a:solidFill>
                <a:schemeClr val="accent6"/>
              </a:solidFill>
              <a:prstDash val="solid"/>
              <a:round/>
              <a:headEnd len="sm" w="sm" type="none"/>
              <a:tailEnd len="med" w="med" type="stealth"/>
            </a:ln>
            <a:effectLst>
              <a:outerShdw blurRad="40000" rotWithShape="0" dir="5400000" dist="20000">
                <a:srgbClr val="000000">
                  <a:alpha val="37647"/>
                </a:srgbClr>
              </a:outerShdw>
            </a:effectLst>
          </p:spPr>
        </p:cxnSp>
        <p:sp>
          <p:nvSpPr>
            <p:cNvPr id="869" name="Google Shape;869;p96"/>
            <p:cNvSpPr txBox="1"/>
            <p:nvPr/>
          </p:nvSpPr>
          <p:spPr>
            <a:xfrm rot="-2013307">
              <a:off x="3106990" y="3753858"/>
              <a:ext cx="1173554" cy="2302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2275"/>
                  </a:solidFill>
                  <a:latin typeface="Arial"/>
                  <a:ea typeface="Arial"/>
                  <a:cs typeface="Arial"/>
                  <a:sym typeface="Arial"/>
                </a:rPr>
                <a:t>HTTP/HTTPS: 80/443</a:t>
              </a:r>
              <a:endParaRPr/>
            </a:p>
          </p:txBody>
        </p:sp>
      </p:grpSp>
      <p:sp>
        <p:nvSpPr>
          <p:cNvPr id="870" name="Google Shape;870;p96"/>
          <p:cNvSpPr/>
          <p:nvPr/>
        </p:nvSpPr>
        <p:spPr>
          <a:xfrm>
            <a:off x="762000" y="4047117"/>
            <a:ext cx="1412983" cy="645820"/>
          </a:xfrm>
          <a:prstGeom prst="rect">
            <a:avLst/>
          </a:prstGeom>
          <a:gradFill>
            <a:gsLst>
              <a:gs pos="0">
                <a:srgbClr val="81C6FF"/>
              </a:gs>
              <a:gs pos="35000">
                <a:srgbClr val="A5D6FF"/>
              </a:gs>
              <a:gs pos="100000">
                <a:srgbClr val="DAEFFF"/>
              </a:gs>
            </a:gsLst>
            <a:lin ang="16200000" scaled="0"/>
          </a:gradFill>
          <a:ln cap="flat" cmpd="sng" w="9525">
            <a:solidFill>
              <a:srgbClr val="1E91E9"/>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VidyoDesktop Endpoint</a:t>
            </a:r>
            <a:endParaRPr b="1" sz="1600">
              <a:solidFill>
                <a:schemeClr val="dk1"/>
              </a:solidFill>
              <a:latin typeface="Arial"/>
              <a:ea typeface="Arial"/>
              <a:cs typeface="Arial"/>
              <a:sym typeface="Arial"/>
            </a:endParaRPr>
          </a:p>
        </p:txBody>
      </p:sp>
      <p:grpSp>
        <p:nvGrpSpPr>
          <p:cNvPr id="871" name="Google Shape;871;p96"/>
          <p:cNvGrpSpPr/>
          <p:nvPr/>
        </p:nvGrpSpPr>
        <p:grpSpPr>
          <a:xfrm>
            <a:off x="2511585" y="2807533"/>
            <a:ext cx="2587821" cy="1358829"/>
            <a:chOff x="2213845" y="4438652"/>
            <a:chExt cx="2296245" cy="1766825"/>
          </a:xfrm>
        </p:grpSpPr>
        <p:sp>
          <p:nvSpPr>
            <p:cNvPr id="872" name="Google Shape;872;p96"/>
            <p:cNvSpPr txBox="1"/>
            <p:nvPr/>
          </p:nvSpPr>
          <p:spPr>
            <a:xfrm>
              <a:off x="2259949" y="5959227"/>
              <a:ext cx="1059116" cy="246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cxnSp>
          <p:nvCxnSpPr>
            <p:cNvPr id="873" name="Google Shape;873;p96"/>
            <p:cNvCxnSpPr/>
            <p:nvPr/>
          </p:nvCxnSpPr>
          <p:spPr>
            <a:xfrm flipH="1" rot="10800000">
              <a:off x="2213845" y="4438652"/>
              <a:ext cx="2296245" cy="1766825"/>
            </a:xfrm>
            <a:prstGeom prst="bentConnector3">
              <a:avLst>
                <a:gd fmla="val 32861" name="adj1"/>
              </a:avLst>
            </a:prstGeom>
            <a:noFill/>
            <a:ln cap="flat" cmpd="sng" w="25400">
              <a:solidFill>
                <a:schemeClr val="accent3"/>
              </a:solidFill>
              <a:prstDash val="solid"/>
              <a:round/>
              <a:headEnd len="sm" w="sm" type="none"/>
              <a:tailEnd len="med" w="med" type="stealth"/>
            </a:ln>
            <a:effectLst>
              <a:outerShdw blurRad="40000" rotWithShape="0" dir="5400000" dist="20000">
                <a:srgbClr val="000000">
                  <a:alpha val="37647"/>
                </a:srgbClr>
              </a:outerShdw>
            </a:effectLst>
          </p:spPr>
        </p:cxnSp>
      </p:grpSp>
      <p:grpSp>
        <p:nvGrpSpPr>
          <p:cNvPr id="874" name="Google Shape;874;p96"/>
          <p:cNvGrpSpPr/>
          <p:nvPr/>
        </p:nvGrpSpPr>
        <p:grpSpPr>
          <a:xfrm>
            <a:off x="2514759" y="4348432"/>
            <a:ext cx="2635447" cy="241018"/>
            <a:chOff x="2590800" y="6450008"/>
            <a:chExt cx="2898775" cy="265726"/>
          </a:xfrm>
        </p:grpSpPr>
        <p:sp>
          <p:nvSpPr>
            <p:cNvPr id="875" name="Google Shape;875;p96"/>
            <p:cNvSpPr txBox="1"/>
            <p:nvPr/>
          </p:nvSpPr>
          <p:spPr>
            <a:xfrm>
              <a:off x="2619375" y="6469090"/>
              <a:ext cx="1524000" cy="2466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cxnSp>
          <p:nvCxnSpPr>
            <p:cNvPr id="876" name="Google Shape;876;p96"/>
            <p:cNvCxnSpPr/>
            <p:nvPr/>
          </p:nvCxnSpPr>
          <p:spPr>
            <a:xfrm>
              <a:off x="2590800" y="6450008"/>
              <a:ext cx="2898775" cy="159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cxnSp>
        <p:nvCxnSpPr>
          <p:cNvPr id="877" name="Google Shape;877;p96"/>
          <p:cNvCxnSpPr/>
          <p:nvPr/>
        </p:nvCxnSpPr>
        <p:spPr>
          <a:xfrm>
            <a:off x="6026102" y="2006283"/>
            <a:ext cx="0" cy="57462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cxnSp>
        <p:nvCxnSpPr>
          <p:cNvPr id="878" name="Google Shape;878;p96"/>
          <p:cNvCxnSpPr/>
          <p:nvPr/>
        </p:nvCxnSpPr>
        <p:spPr>
          <a:xfrm rot="-5400000">
            <a:off x="6108390" y="2224199"/>
            <a:ext cx="574620" cy="2887"/>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grpSp>
        <p:nvGrpSpPr>
          <p:cNvPr id="879" name="Google Shape;879;p96"/>
          <p:cNvGrpSpPr/>
          <p:nvPr/>
        </p:nvGrpSpPr>
        <p:grpSpPr>
          <a:xfrm>
            <a:off x="4951571" y="895350"/>
            <a:ext cx="2642665" cy="3813172"/>
            <a:chOff x="4341812" y="666750"/>
            <a:chExt cx="2906712" cy="4194172"/>
          </a:xfrm>
        </p:grpSpPr>
        <p:grpSp>
          <p:nvGrpSpPr>
            <p:cNvPr id="880" name="Google Shape;880;p96"/>
            <p:cNvGrpSpPr/>
            <p:nvPr/>
          </p:nvGrpSpPr>
          <p:grpSpPr>
            <a:xfrm>
              <a:off x="4678639" y="3333846"/>
              <a:ext cx="1740418" cy="1379431"/>
              <a:chOff x="4669113" y="4767370"/>
              <a:chExt cx="1740419" cy="1541355"/>
            </a:xfrm>
          </p:grpSpPr>
          <p:sp>
            <p:nvSpPr>
              <p:cNvPr id="881" name="Google Shape;881;p96"/>
              <p:cNvSpPr/>
              <p:nvPr/>
            </p:nvSpPr>
            <p:spPr>
              <a:xfrm>
                <a:off x="4669113" y="5688013"/>
                <a:ext cx="1676274" cy="620712"/>
              </a:xfrm>
              <a:prstGeom prst="roundRect">
                <a:avLst>
                  <a:gd fmla="val 16667" name="adj"/>
                </a:avLst>
              </a:prstGeom>
              <a:solidFill>
                <a:schemeClr val="accent2"/>
              </a:solidFill>
              <a:ln cap="flat" cmpd="sng" w="25400">
                <a:solidFill>
                  <a:srgbClr val="648F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VidyoRouter</a:t>
                </a:r>
                <a:endParaRPr b="1" sz="1600">
                  <a:solidFill>
                    <a:schemeClr val="lt1"/>
                  </a:solidFill>
                  <a:latin typeface="Times"/>
                  <a:ea typeface="Times"/>
                  <a:cs typeface="Times"/>
                  <a:sym typeface="Times"/>
                </a:endParaRPr>
              </a:p>
            </p:txBody>
          </p:sp>
          <p:grpSp>
            <p:nvGrpSpPr>
              <p:cNvPr id="882" name="Google Shape;882;p96"/>
              <p:cNvGrpSpPr/>
              <p:nvPr/>
            </p:nvGrpSpPr>
            <p:grpSpPr>
              <a:xfrm>
                <a:off x="5330824" y="4767370"/>
                <a:ext cx="1078708" cy="846084"/>
                <a:chOff x="6016624" y="4995970"/>
                <a:chExt cx="1078708" cy="846084"/>
              </a:xfrm>
            </p:grpSpPr>
            <p:cxnSp>
              <p:nvCxnSpPr>
                <p:cNvPr id="883" name="Google Shape;883;p96"/>
                <p:cNvCxnSpPr/>
                <p:nvPr/>
              </p:nvCxnSpPr>
              <p:spPr>
                <a:xfrm flipH="1" rot="10800000">
                  <a:off x="6016624" y="4995970"/>
                  <a:ext cx="1588" cy="846084"/>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
              <p:nvSpPr>
                <p:cNvPr id="884" name="Google Shape;884;p96"/>
                <p:cNvSpPr txBox="1"/>
                <p:nvPr/>
              </p:nvSpPr>
              <p:spPr>
                <a:xfrm>
                  <a:off x="6055519" y="5418931"/>
                  <a:ext cx="1039813" cy="2460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RMCP(S): 17991</a:t>
                  </a:r>
                  <a:endParaRPr/>
                </a:p>
              </p:txBody>
            </p:sp>
          </p:grpSp>
        </p:grpSp>
        <p:sp>
          <p:nvSpPr>
            <p:cNvPr id="885" name="Google Shape;885;p96"/>
            <p:cNvSpPr/>
            <p:nvPr/>
          </p:nvSpPr>
          <p:spPr>
            <a:xfrm>
              <a:off x="4886326" y="2616314"/>
              <a:ext cx="1904999" cy="527083"/>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VidyoManager</a:t>
              </a:r>
              <a:endParaRPr b="1" sz="1600">
                <a:solidFill>
                  <a:schemeClr val="dk1"/>
                </a:solidFill>
                <a:latin typeface="Times"/>
                <a:ea typeface="Times"/>
                <a:cs typeface="Times"/>
                <a:sym typeface="Times"/>
              </a:endParaRPr>
            </a:p>
          </p:txBody>
        </p:sp>
        <p:sp>
          <p:nvSpPr>
            <p:cNvPr id="886" name="Google Shape;886;p96"/>
            <p:cNvSpPr/>
            <p:nvPr/>
          </p:nvSpPr>
          <p:spPr>
            <a:xfrm>
              <a:off x="4824413" y="785813"/>
              <a:ext cx="2033587" cy="945908"/>
            </a:xfrm>
            <a:prstGeom prst="flowChartMultidocument">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VidyoPortal</a:t>
              </a:r>
              <a:endParaRPr/>
            </a:p>
            <a:p>
              <a:pPr indent="0" lvl="0" marL="0" marR="0" rtl="0" algn="ctr">
                <a:spcBef>
                  <a:spcPts val="1000"/>
                </a:spcBef>
                <a:spcAft>
                  <a:spcPts val="0"/>
                </a:spcAft>
                <a:buNone/>
              </a:pPr>
              <a:r>
                <a:rPr b="1" lang="en-US" sz="1100">
                  <a:solidFill>
                    <a:schemeClr val="dk1"/>
                  </a:solidFill>
                  <a:latin typeface="Calibri"/>
                  <a:ea typeface="Calibri"/>
                  <a:cs typeface="Calibri"/>
                  <a:sym typeface="Calibri"/>
                </a:rPr>
                <a:t>Web Services</a:t>
              </a:r>
              <a:endParaRPr/>
            </a:p>
            <a:p>
              <a:pPr indent="0" lvl="0" marL="0" marR="0" rtl="0" algn="l">
                <a:spcBef>
                  <a:spcPts val="1000"/>
                </a:spcBef>
                <a:spcAft>
                  <a:spcPts val="0"/>
                </a:spcAft>
                <a:buNone/>
              </a:pPr>
              <a:r>
                <a:t/>
              </a:r>
              <a:endParaRPr sz="2400">
                <a:solidFill>
                  <a:schemeClr val="dk1"/>
                </a:solidFill>
                <a:latin typeface="Arial"/>
                <a:ea typeface="Arial"/>
                <a:cs typeface="Arial"/>
                <a:sym typeface="Arial"/>
              </a:endParaRPr>
            </a:p>
          </p:txBody>
        </p:sp>
        <p:sp>
          <p:nvSpPr>
            <p:cNvPr id="887" name="Google Shape;887;p96"/>
            <p:cNvSpPr/>
            <p:nvPr/>
          </p:nvSpPr>
          <p:spPr>
            <a:xfrm>
              <a:off x="4341812" y="666750"/>
              <a:ext cx="2906712" cy="2895600"/>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888" name="Google Shape;888;p96"/>
            <p:cNvSpPr/>
            <p:nvPr/>
          </p:nvSpPr>
          <p:spPr>
            <a:xfrm>
              <a:off x="4581523" y="3951284"/>
              <a:ext cx="1865313" cy="909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grpSp>
        <p:nvGrpSpPr>
          <p:cNvPr id="889" name="Google Shape;889;p96"/>
          <p:cNvGrpSpPr/>
          <p:nvPr/>
        </p:nvGrpSpPr>
        <p:grpSpPr>
          <a:xfrm>
            <a:off x="2511584" y="4598555"/>
            <a:ext cx="2635447" cy="288076"/>
            <a:chOff x="2590800" y="6450013"/>
            <a:chExt cx="2898775" cy="317608"/>
          </a:xfrm>
        </p:grpSpPr>
        <p:sp>
          <p:nvSpPr>
            <p:cNvPr id="890" name="Google Shape;890;p96"/>
            <p:cNvSpPr txBox="1"/>
            <p:nvPr/>
          </p:nvSpPr>
          <p:spPr>
            <a:xfrm>
              <a:off x="2647950" y="6496159"/>
              <a:ext cx="2209139" cy="271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891" name="Google Shape;891;p96"/>
            <p:cNvCxnSpPr/>
            <p:nvPr/>
          </p:nvCxnSpPr>
          <p:spPr>
            <a:xfrm>
              <a:off x="2590800" y="6450013"/>
              <a:ext cx="2898775" cy="1591"/>
            </a:xfrm>
            <a:prstGeom prst="straightConnector1">
              <a:avLst/>
            </a:prstGeom>
            <a:noFill/>
            <a:ln cap="flat" cmpd="sng" w="25400">
              <a:solidFill>
                <a:srgbClr val="9900CC"/>
              </a:solidFill>
              <a:prstDash val="solid"/>
              <a:round/>
              <a:headEnd len="sm" w="sm" type="none"/>
              <a:tailEnd len="med" w="med" type="stealth"/>
            </a:ln>
            <a:effectLst>
              <a:outerShdw blurRad="40000" rotWithShape="0" dir="5400000" dist="20000">
                <a:srgbClr val="000000">
                  <a:alpha val="37647"/>
                </a:srgbClr>
              </a:outerShdw>
            </a:effectLst>
          </p:spPr>
        </p:cxnSp>
      </p:grpSp>
      <p:sp>
        <p:nvSpPr>
          <p:cNvPr id="892" name="Google Shape;892;p96"/>
          <p:cNvSpPr txBox="1"/>
          <p:nvPr/>
        </p:nvSpPr>
        <p:spPr>
          <a:xfrm>
            <a:off x="381000" y="67866"/>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VidyoProxy - </a:t>
            </a:r>
            <a:r>
              <a:rPr b="1" lang="en-US" sz="2500">
                <a:solidFill>
                  <a:schemeClr val="dk1"/>
                </a:solidFill>
                <a:latin typeface="Arial"/>
                <a:ea typeface="Arial"/>
                <a:cs typeface="Arial"/>
                <a:sym typeface="Arial"/>
              </a:rPr>
              <a:t>Vidyo Call Flow </a:t>
            </a:r>
            <a:endParaRPr b="1" sz="25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9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VidyoProxy - </a:t>
            </a:r>
            <a:r>
              <a:rPr b="1" i="0" lang="en-US" sz="2800" u="none" cap="none" strike="noStrike">
                <a:solidFill>
                  <a:schemeClr val="dk1"/>
                </a:solidFill>
                <a:latin typeface="Arial"/>
                <a:ea typeface="Arial"/>
                <a:cs typeface="Arial"/>
                <a:sym typeface="Arial"/>
              </a:rPr>
              <a:t>Proxy Mechanism</a:t>
            </a:r>
            <a:endParaRPr b="1" i="0" sz="3200" u="none" cap="none" strike="noStrike">
              <a:solidFill>
                <a:schemeClr val="dk1"/>
              </a:solidFill>
              <a:latin typeface="Arial"/>
              <a:ea typeface="Arial"/>
              <a:cs typeface="Arial"/>
              <a:sym typeface="Arial"/>
            </a:endParaRPr>
          </a:p>
        </p:txBody>
      </p:sp>
      <p:sp>
        <p:nvSpPr>
          <p:cNvPr id="898" name="Google Shape;898;p9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Only EMCP signaling </a:t>
            </a:r>
            <a:r>
              <a:rPr b="0" i="0" lang="en-US" sz="1600" u="none" cap="none" strike="noStrike">
                <a:solidFill>
                  <a:schemeClr val="dk1"/>
                </a:solidFill>
                <a:latin typeface="Arial"/>
                <a:ea typeface="Arial"/>
                <a:cs typeface="Arial"/>
                <a:sym typeface="Arial"/>
              </a:rPr>
              <a:t>is routed via the VidyoProxy that is assigned to the user.</a:t>
            </a:r>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SCIP and Media</a:t>
            </a:r>
            <a:r>
              <a:rPr b="0" i="0" lang="en-US" sz="1600" u="none" cap="none" strike="noStrike">
                <a:solidFill>
                  <a:schemeClr val="dk1"/>
                </a:solidFill>
                <a:latin typeface="Arial"/>
                <a:ea typeface="Arial"/>
                <a:cs typeface="Arial"/>
                <a:sym typeface="Arial"/>
              </a:rPr>
              <a:t> will traverse the router that they are placed on either by VidyoCloud rules or default routing logic.</a:t>
            </a:r>
            <a:endParaRPr b="0" i="0" sz="1600" u="none" cap="none" strike="noStrike">
              <a:solidFill>
                <a:schemeClr val="dk1"/>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899" name="Google Shape;899;p97"/>
          <p:cNvSpPr/>
          <p:nvPr/>
        </p:nvSpPr>
        <p:spPr>
          <a:xfrm>
            <a:off x="536574" y="2462212"/>
            <a:ext cx="7997825" cy="2273300"/>
          </a:xfrm>
          <a:prstGeom prst="roundRect">
            <a:avLst>
              <a:gd fmla="val 16667" name="adj"/>
            </a:avLst>
          </a:prstGeom>
          <a:solidFill>
            <a:srgbClr val="FFFFFF"/>
          </a:solidFill>
          <a:ln cap="flat" cmpd="sng" w="9525">
            <a:solidFill>
              <a:srgbClr val="F0C22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900" name="Google Shape;900;p97"/>
          <p:cNvPicPr preferRelativeResize="0"/>
          <p:nvPr/>
        </p:nvPicPr>
        <p:blipFill rotWithShape="1">
          <a:blip r:embed="rId3">
            <a:alphaModFix/>
          </a:blip>
          <a:srcRect b="0" l="0" r="0" t="0"/>
          <a:stretch/>
        </p:blipFill>
        <p:spPr>
          <a:xfrm>
            <a:off x="2033588" y="2903537"/>
            <a:ext cx="1120775" cy="1135063"/>
          </a:xfrm>
          <a:prstGeom prst="rect">
            <a:avLst/>
          </a:prstGeom>
          <a:solidFill>
            <a:schemeClr val="lt1"/>
          </a:solidFill>
          <a:ln>
            <a:noFill/>
          </a:ln>
        </p:spPr>
      </p:pic>
      <p:sp>
        <p:nvSpPr>
          <p:cNvPr id="901" name="Google Shape;901;p97"/>
          <p:cNvSpPr/>
          <p:nvPr/>
        </p:nvSpPr>
        <p:spPr>
          <a:xfrm>
            <a:off x="6457475" y="3008066"/>
            <a:ext cx="1578347" cy="423372"/>
          </a:xfrm>
          <a:prstGeom prst="roundRect">
            <a:avLst>
              <a:gd fmla="val 16667" name="adj"/>
            </a:avLst>
          </a:prstGeom>
          <a:gradFill>
            <a:gsLst>
              <a:gs pos="0">
                <a:srgbClr val="0699FF"/>
              </a:gs>
              <a:gs pos="100000">
                <a:srgbClr val="72C3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VidyoManager</a:t>
            </a:r>
            <a:endParaRPr b="1" sz="1400">
              <a:solidFill>
                <a:schemeClr val="dk1"/>
              </a:solidFill>
              <a:latin typeface="Arial"/>
              <a:ea typeface="Arial"/>
              <a:cs typeface="Arial"/>
              <a:sym typeface="Arial"/>
            </a:endParaRPr>
          </a:p>
        </p:txBody>
      </p:sp>
      <p:sp>
        <p:nvSpPr>
          <p:cNvPr id="902" name="Google Shape;902;p97"/>
          <p:cNvSpPr txBox="1"/>
          <p:nvPr/>
        </p:nvSpPr>
        <p:spPr>
          <a:xfrm>
            <a:off x="5178425" y="3946525"/>
            <a:ext cx="80021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US" sz="1050">
                <a:solidFill>
                  <a:schemeClr val="dk1"/>
                </a:solidFill>
                <a:latin typeface="Arial Narrow"/>
                <a:ea typeface="Arial Narrow"/>
                <a:cs typeface="Arial Narrow"/>
                <a:sym typeface="Arial Narrow"/>
              </a:rPr>
              <a:t>SCIP/Media</a:t>
            </a:r>
            <a:endParaRPr/>
          </a:p>
        </p:txBody>
      </p:sp>
      <p:sp>
        <p:nvSpPr>
          <p:cNvPr id="903" name="Google Shape;903;p97"/>
          <p:cNvSpPr txBox="1"/>
          <p:nvPr/>
        </p:nvSpPr>
        <p:spPr>
          <a:xfrm>
            <a:off x="5364163" y="2963862"/>
            <a:ext cx="518091"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US" sz="1050">
                <a:solidFill>
                  <a:schemeClr val="dk1"/>
                </a:solidFill>
                <a:latin typeface="Arial Narrow"/>
                <a:ea typeface="Arial Narrow"/>
                <a:cs typeface="Arial Narrow"/>
                <a:sym typeface="Arial Narrow"/>
              </a:rPr>
              <a:t>EMCP</a:t>
            </a:r>
            <a:endParaRPr/>
          </a:p>
        </p:txBody>
      </p:sp>
      <p:sp>
        <p:nvSpPr>
          <p:cNvPr id="904" name="Google Shape;904;p97"/>
          <p:cNvSpPr txBox="1"/>
          <p:nvPr/>
        </p:nvSpPr>
        <p:spPr>
          <a:xfrm>
            <a:off x="711200" y="3292475"/>
            <a:ext cx="7745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2000">
                <a:solidFill>
                  <a:schemeClr val="dk1"/>
                </a:solidFill>
                <a:latin typeface="Arial Narrow"/>
                <a:ea typeface="Arial Narrow"/>
                <a:cs typeface="Arial Narrow"/>
                <a:sym typeface="Arial Narrow"/>
              </a:rPr>
              <a:t>v2.2 +</a:t>
            </a:r>
            <a:endParaRPr b="1" sz="2000">
              <a:solidFill>
                <a:schemeClr val="dk1"/>
              </a:solidFill>
              <a:latin typeface="Arial Narrow"/>
              <a:ea typeface="Arial Narrow"/>
              <a:cs typeface="Arial Narrow"/>
              <a:sym typeface="Arial Narrow"/>
            </a:endParaRPr>
          </a:p>
        </p:txBody>
      </p:sp>
      <p:sp>
        <p:nvSpPr>
          <p:cNvPr id="905" name="Google Shape;905;p97"/>
          <p:cNvSpPr/>
          <p:nvPr/>
        </p:nvSpPr>
        <p:spPr>
          <a:xfrm>
            <a:off x="6457475" y="3598547"/>
            <a:ext cx="1578347" cy="1016713"/>
          </a:xfrm>
          <a:prstGeom prst="roundRect">
            <a:avLst>
              <a:gd fmla="val 16667" name="adj"/>
            </a:avLst>
          </a:prstGeom>
          <a:gradFill>
            <a:gsLst>
              <a:gs pos="0">
                <a:srgbClr val="0699FF"/>
              </a:gs>
              <a:gs pos="100000">
                <a:srgbClr val="72C3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VidyoRouter 2</a:t>
            </a:r>
            <a:endParaRPr/>
          </a:p>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906" name="Google Shape;906;p97"/>
          <p:cNvSpPr/>
          <p:nvPr/>
        </p:nvSpPr>
        <p:spPr>
          <a:xfrm>
            <a:off x="6621414" y="4085051"/>
            <a:ext cx="1232689" cy="423372"/>
          </a:xfrm>
          <a:prstGeom prst="roundRect">
            <a:avLst>
              <a:gd fmla="val 16667" name="adj"/>
            </a:avLst>
          </a:prstGeom>
          <a:gradFill>
            <a:gsLst>
              <a:gs pos="0">
                <a:srgbClr val="0699FF"/>
              </a:gs>
              <a:gs pos="100000">
                <a:srgbClr val="72C3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VidyoProxy</a:t>
            </a:r>
            <a:endParaRPr b="1" sz="1400">
              <a:solidFill>
                <a:schemeClr val="dk1"/>
              </a:solidFill>
              <a:latin typeface="Arial"/>
              <a:ea typeface="Arial"/>
              <a:cs typeface="Arial"/>
              <a:sym typeface="Arial"/>
            </a:endParaRPr>
          </a:p>
        </p:txBody>
      </p:sp>
      <p:sp>
        <p:nvSpPr>
          <p:cNvPr id="907" name="Google Shape;907;p97"/>
          <p:cNvSpPr/>
          <p:nvPr/>
        </p:nvSpPr>
        <p:spPr>
          <a:xfrm>
            <a:off x="3599748" y="2734234"/>
            <a:ext cx="1578347" cy="1016713"/>
          </a:xfrm>
          <a:prstGeom prst="roundRect">
            <a:avLst>
              <a:gd fmla="val 16667" name="adj"/>
            </a:avLst>
          </a:prstGeom>
          <a:gradFill>
            <a:gsLst>
              <a:gs pos="0">
                <a:srgbClr val="0699FF"/>
              </a:gs>
              <a:gs pos="100000">
                <a:srgbClr val="72C3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VidyoRouter 1</a:t>
            </a:r>
            <a:endParaRPr/>
          </a:p>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a:p>
            <a:pPr indent="0" lvl="0" marL="0" marR="0" rtl="0" algn="ctr">
              <a:spcBef>
                <a:spcPts val="0"/>
              </a:spcBef>
              <a:spcAft>
                <a:spcPts val="0"/>
              </a:spcAft>
              <a:buNone/>
            </a:pPr>
            <a:r>
              <a:t/>
            </a:r>
            <a:endParaRPr b="1" sz="1400">
              <a:solidFill>
                <a:schemeClr val="dk1"/>
              </a:solidFill>
              <a:latin typeface="Arial"/>
              <a:ea typeface="Arial"/>
              <a:cs typeface="Arial"/>
              <a:sym typeface="Arial"/>
            </a:endParaRPr>
          </a:p>
        </p:txBody>
      </p:sp>
      <p:sp>
        <p:nvSpPr>
          <p:cNvPr id="908" name="Google Shape;908;p97"/>
          <p:cNvSpPr/>
          <p:nvPr/>
        </p:nvSpPr>
        <p:spPr>
          <a:xfrm>
            <a:off x="3763687" y="3220738"/>
            <a:ext cx="1232689" cy="423372"/>
          </a:xfrm>
          <a:prstGeom prst="roundRect">
            <a:avLst>
              <a:gd fmla="val 16667" name="adj"/>
            </a:avLst>
          </a:prstGeom>
          <a:gradFill>
            <a:gsLst>
              <a:gs pos="0">
                <a:srgbClr val="0699FF"/>
              </a:gs>
              <a:gs pos="100000">
                <a:srgbClr val="72C3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VidyoProxy</a:t>
            </a:r>
            <a:endParaRPr b="1" sz="1400">
              <a:solidFill>
                <a:schemeClr val="dk1"/>
              </a:solidFill>
              <a:latin typeface="Arial"/>
              <a:ea typeface="Arial"/>
              <a:cs typeface="Arial"/>
              <a:sym typeface="Arial"/>
            </a:endParaRPr>
          </a:p>
        </p:txBody>
      </p:sp>
      <p:cxnSp>
        <p:nvCxnSpPr>
          <p:cNvPr id="909" name="Google Shape;909;p97"/>
          <p:cNvCxnSpPr/>
          <p:nvPr/>
        </p:nvCxnSpPr>
        <p:spPr>
          <a:xfrm>
            <a:off x="3154363" y="3598862"/>
            <a:ext cx="3303600" cy="685800"/>
          </a:xfrm>
          <a:prstGeom prst="bentConnector3">
            <a:avLst>
              <a:gd fmla="val 7355" name="adj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10" name="Google Shape;910;p97"/>
          <p:cNvCxnSpPr/>
          <p:nvPr/>
        </p:nvCxnSpPr>
        <p:spPr>
          <a:xfrm>
            <a:off x="2959100" y="3427412"/>
            <a:ext cx="804863" cy="4763"/>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911" name="Google Shape;911;p97"/>
          <p:cNvCxnSpPr/>
          <p:nvPr/>
        </p:nvCxnSpPr>
        <p:spPr>
          <a:xfrm flipH="1" rot="10800000">
            <a:off x="5022850" y="3219450"/>
            <a:ext cx="1435100" cy="212725"/>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Trainer Demo</a:t>
            </a:r>
            <a:endParaRPr b="0" i="0" sz="2800" u="none" cap="none" strike="noStrike">
              <a:solidFill>
                <a:schemeClr val="dk1"/>
              </a:solidFill>
              <a:latin typeface="Arial"/>
              <a:ea typeface="Arial"/>
              <a:cs typeface="Arial"/>
              <a:sym typeface="Arial"/>
            </a:endParaRPr>
          </a:p>
        </p:txBody>
      </p:sp>
      <p:sp>
        <p:nvSpPr>
          <p:cNvPr id="917" name="Google Shape;917;p9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Completing the VidyoProxy Setup</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Conducting a test call using VidyoProxy</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918" name="Google Shape;918;p98"/>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919" name="Google Shape;919;p98"/>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920" name="Google Shape;920;p98"/>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Google Shape;925;p9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VidyoProxy Setup - </a:t>
            </a:r>
            <a:r>
              <a:rPr b="1" i="0" lang="en-US" sz="2500" u="none" cap="none" strike="noStrike">
                <a:solidFill>
                  <a:schemeClr val="dk1"/>
                </a:solidFill>
                <a:latin typeface="Arial"/>
                <a:ea typeface="Arial"/>
                <a:cs typeface="Arial"/>
                <a:sym typeface="Arial"/>
              </a:rPr>
              <a:t>Lab Exercise #14</a:t>
            </a:r>
            <a:endParaRPr/>
          </a:p>
        </p:txBody>
      </p:sp>
      <p:sp>
        <p:nvSpPr>
          <p:cNvPr id="926" name="Google Shape;926;p9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following</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the VidyoProxy</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Assign the VidyoProxy to your account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Enable the ‘Always Use VidyoProxy’ option within VidyoDesktop’s configuration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 a test call to see if VidyoProxy is working properly</a:t>
            </a:r>
            <a:endParaRPr/>
          </a:p>
        </p:txBody>
      </p:sp>
      <p:pic>
        <p:nvPicPr>
          <p:cNvPr descr="C:\Users\Bill\AppData\Local\Microsoft\Windows\Temporary Internet Files\Content.IE5\L4STA9AC\MC900431613[1].png" id="927" name="Google Shape;927;p99"/>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Virtual Training Lab Environment</a:t>
            </a:r>
            <a:endParaRPr b="0" i="0" sz="2500" u="none" cap="none" strike="noStrike">
              <a:solidFill>
                <a:schemeClr val="dk1"/>
              </a:solidFill>
              <a:latin typeface="Arial"/>
              <a:ea typeface="Arial"/>
              <a:cs typeface="Arial"/>
              <a:sym typeface="Arial"/>
            </a:endParaRPr>
          </a:p>
        </p:txBody>
      </p:sp>
      <p:sp>
        <p:nvSpPr>
          <p:cNvPr id="115" name="Google Shape;115;p19"/>
          <p:cNvSpPr txBox="1"/>
          <p:nvPr>
            <p:ph idx="1" type="body"/>
          </p:nvPr>
        </p:nvSpPr>
        <p:spPr>
          <a:xfrm>
            <a:off x="304800" y="1031298"/>
            <a:ext cx="8305800" cy="3480955"/>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Each student has access to their own virtual environment</a:t>
            </a:r>
            <a:endParaRPr/>
          </a:p>
          <a:p>
            <a:pPr indent="-190500" lvl="0" marL="228600" marR="0" rtl="0" algn="l">
              <a:spcBef>
                <a:spcPts val="120"/>
              </a:spcBef>
              <a:spcAft>
                <a:spcPts val="0"/>
              </a:spcAft>
              <a:buClr>
                <a:srgbClr val="3495DA"/>
              </a:buClr>
              <a:buSzPts val="600"/>
              <a:buFont typeface="Arial"/>
              <a:buNone/>
            </a:pPr>
            <a:r>
              <a:t/>
            </a:r>
            <a:endParaRPr b="0" i="0" sz="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VidyoPortal</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VidyoRouter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VidyoGateway </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VidyoReplay</a:t>
            </a:r>
            <a:endParaRPr/>
          </a:p>
          <a:p>
            <a:pPr indent="0" lvl="1" marL="457200" marR="0" rtl="0" algn="l">
              <a:spcBef>
                <a:spcPts val="120"/>
              </a:spcBef>
              <a:spcAft>
                <a:spcPts val="0"/>
              </a:spcAft>
              <a:buClr>
                <a:schemeClr val="lt2"/>
              </a:buClr>
              <a:buFont typeface="Tahoma"/>
              <a:buNone/>
            </a:pPr>
            <a:r>
              <a:t/>
            </a:r>
            <a:endParaRPr b="0" i="0" sz="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1" i="0" lang="en-US" sz="1600" u="none" cap="none" strike="noStrike">
                <a:solidFill>
                  <a:schemeClr val="dk1"/>
                </a:solidFill>
                <a:latin typeface="Arial"/>
                <a:ea typeface="Arial"/>
                <a:cs typeface="Arial"/>
                <a:sym typeface="Arial"/>
              </a:rPr>
              <a:t>Students also have access to the following Vidyo products and accessories</a:t>
            </a:r>
            <a:endParaRPr b="1" i="0" sz="1600" u="none" cap="none" strike="noStrike">
              <a:solidFill>
                <a:schemeClr val="dk1"/>
              </a:solidFill>
              <a:latin typeface="Arial"/>
              <a:ea typeface="Arial"/>
              <a:cs typeface="Arial"/>
              <a:sym typeface="Arial"/>
            </a:endParaRPr>
          </a:p>
          <a:p>
            <a:pPr indent="-192087" lvl="1" marL="484188" marR="0" rtl="0" algn="l">
              <a:spcBef>
                <a:spcPts val="120"/>
              </a:spcBef>
              <a:spcAft>
                <a:spcPts val="0"/>
              </a:spcAft>
              <a:buClr>
                <a:schemeClr val="lt2"/>
              </a:buClr>
              <a:buSzPts val="600"/>
              <a:buFont typeface="Arial"/>
              <a:buNone/>
            </a:pPr>
            <a:r>
              <a:t/>
            </a:r>
            <a:endParaRPr b="0" i="0" sz="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VidyoRoom system</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Camera</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USB speakerphone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10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Day One Finish Line</a:t>
            </a:r>
            <a:endParaRPr b="0" i="0" sz="2800" u="none" cap="none" strike="noStrike">
              <a:solidFill>
                <a:schemeClr val="dk1"/>
              </a:solidFill>
              <a:latin typeface="Arial"/>
              <a:ea typeface="Arial"/>
              <a:cs typeface="Arial"/>
              <a:sym typeface="Arial"/>
            </a:endParaRPr>
          </a:p>
        </p:txBody>
      </p:sp>
      <p:sp>
        <p:nvSpPr>
          <p:cNvPr id="933" name="Google Shape;933;p10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3495DA"/>
              </a:buClr>
              <a:buFont typeface="Arial"/>
              <a:buNone/>
            </a:pPr>
            <a:r>
              <a:rPr b="0" i="0" lang="en-US" sz="1812" u="none" cap="none" strike="noStrike">
                <a:solidFill>
                  <a:schemeClr val="dk1"/>
                </a:solidFill>
                <a:latin typeface="Arial"/>
                <a:ea typeface="Arial"/>
                <a:cs typeface="Arial"/>
                <a:sym typeface="Arial"/>
              </a:rPr>
              <a:t>Congratulations! You are now able to:</a:t>
            </a:r>
            <a:endParaRPr/>
          </a:p>
          <a:p>
            <a:pPr indent="0" lvl="0" marL="0" marR="0" rtl="0" algn="l">
              <a:lnSpc>
                <a:spcPct val="80000"/>
              </a:lnSpc>
              <a:spcBef>
                <a:spcPts val="300"/>
              </a:spcBef>
              <a:spcAft>
                <a:spcPts val="0"/>
              </a:spcAft>
              <a:buClr>
                <a:srgbClr val="3495DA"/>
              </a:buClr>
              <a:buFont typeface="Arial"/>
              <a:buNone/>
            </a:pPr>
            <a:r>
              <a:t/>
            </a:r>
            <a:endParaRPr b="0" i="0" sz="1500" u="none" cap="none" strike="noStrike">
              <a:solidFill>
                <a:schemeClr val="dk1"/>
              </a:solidFill>
              <a:latin typeface="Arial"/>
              <a:ea typeface="Arial"/>
              <a:cs typeface="Arial"/>
              <a:sym typeface="Arial"/>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Set the VidyoPortal &amp; VidyoRouter IP/DNS settings</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Upload and activate the VidyoPortal’s licenses</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Configure basic tenant settings</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Create a user account</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Conduct a test call</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Join/host a video conference</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Change the layout and settings of VidyoDesktop</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Control a meeting</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List and describe the capabilities of the Super Admin vs Admin</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List and describe Vidyo’s account types</a:t>
            </a:r>
            <a:endParaRPr/>
          </a:p>
          <a:p>
            <a:pPr indent="-228600" lvl="0" marL="228600" marR="0" rtl="0" algn="l">
              <a:lnSpc>
                <a:spcPct val="80000"/>
              </a:lnSpc>
              <a:spcBef>
                <a:spcPts val="300"/>
              </a:spcBef>
              <a:spcAft>
                <a:spcPts val="0"/>
              </a:spcAft>
              <a:buClr>
                <a:srgbClr val="3495DA"/>
              </a:buClr>
              <a:buSzPts val="1500"/>
              <a:buFont typeface="Arial"/>
              <a:buChar char="•"/>
            </a:pPr>
            <a:r>
              <a:rPr b="0" i="0" lang="en-US" sz="1500" u="none" cap="none" strike="noStrike">
                <a:solidFill>
                  <a:schemeClr val="dk1"/>
                </a:solidFill>
                <a:latin typeface="Arial"/>
                <a:ea typeface="Arial"/>
                <a:cs typeface="Arial"/>
                <a:sym typeface="Arial"/>
              </a:rPr>
              <a:t>Access the Super Admin and Admin Interfaces</a:t>
            </a:r>
            <a:endParaRPr/>
          </a:p>
          <a:p>
            <a:pPr indent="-228600" lvl="0" marL="228600" marR="0" rtl="0" algn="l">
              <a:lnSpc>
                <a:spcPct val="80000"/>
              </a:lnSpc>
              <a:spcBef>
                <a:spcPts val="325"/>
              </a:spcBef>
              <a:spcAft>
                <a:spcPts val="0"/>
              </a:spcAft>
              <a:buClr>
                <a:srgbClr val="3495DA"/>
              </a:buClr>
              <a:buSzPts val="1625"/>
              <a:buFont typeface="Arial"/>
              <a:buChar char="•"/>
            </a:pPr>
            <a:r>
              <a:rPr b="0" i="0" lang="en-US" sz="1625" u="none" cap="none" strike="noStrike">
                <a:solidFill>
                  <a:schemeClr val="dk1"/>
                </a:solidFill>
                <a:latin typeface="Arial"/>
                <a:ea typeface="Arial"/>
                <a:cs typeface="Arial"/>
                <a:sym typeface="Arial"/>
              </a:rPr>
              <a:t>Perform common Super Admin and Admin tasks</a:t>
            </a:r>
            <a:endParaRPr/>
          </a:p>
          <a:p>
            <a:pPr indent="-228600" lvl="0" marL="228600" marR="0" rtl="0" algn="l">
              <a:lnSpc>
                <a:spcPct val="80000"/>
              </a:lnSpc>
              <a:spcBef>
                <a:spcPts val="325"/>
              </a:spcBef>
              <a:spcAft>
                <a:spcPts val="0"/>
              </a:spcAft>
              <a:buClr>
                <a:srgbClr val="3495DA"/>
              </a:buClr>
              <a:buSzPts val="1625"/>
              <a:buFont typeface="Arial"/>
              <a:buChar char="•"/>
            </a:pPr>
            <a:r>
              <a:rPr b="0" i="0" lang="en-US" sz="1625" u="none" cap="none" strike="noStrike">
                <a:solidFill>
                  <a:schemeClr val="dk1"/>
                </a:solidFill>
                <a:latin typeface="Arial"/>
                <a:ea typeface="Arial"/>
                <a:cs typeface="Arial"/>
                <a:sym typeface="Arial"/>
              </a:rPr>
              <a:t>Set up a standalone VidyoRouter</a:t>
            </a:r>
            <a:endParaRPr b="0" i="0" sz="1625" u="none" cap="none" strike="noStrike">
              <a:solidFill>
                <a:schemeClr val="dk1"/>
              </a:solidFill>
              <a:latin typeface="Arial"/>
              <a:ea typeface="Arial"/>
              <a:cs typeface="Arial"/>
              <a:sym typeface="Arial"/>
            </a:endParaRPr>
          </a:p>
          <a:p>
            <a:pPr indent="-228600" lvl="1" marL="228600" marR="0" rtl="0" algn="l">
              <a:lnSpc>
                <a:spcPct val="80000"/>
              </a:lnSpc>
              <a:spcBef>
                <a:spcPts val="325"/>
              </a:spcBef>
              <a:spcAft>
                <a:spcPts val="0"/>
              </a:spcAft>
              <a:buClr>
                <a:srgbClr val="3495DA"/>
              </a:buClr>
              <a:buSzPts val="1625"/>
              <a:buFont typeface="Arial"/>
              <a:buChar char="•"/>
            </a:pPr>
            <a:r>
              <a:rPr b="0" i="0" lang="en-US" sz="1625" u="none" cap="none" strike="noStrike">
                <a:solidFill>
                  <a:schemeClr val="dk1"/>
                </a:solidFill>
                <a:latin typeface="Tahoma"/>
                <a:ea typeface="Tahoma"/>
                <a:cs typeface="Tahoma"/>
                <a:sym typeface="Tahoma"/>
              </a:rPr>
              <a:t>Set up VidyoProxy</a:t>
            </a:r>
            <a:endParaRPr b="0" i="0" sz="1625" u="none" cap="none" strike="noStrike">
              <a:solidFill>
                <a:schemeClr val="dk1"/>
              </a:solidFill>
              <a:latin typeface="Tahoma"/>
              <a:ea typeface="Tahoma"/>
              <a:cs typeface="Tahoma"/>
              <a:sym typeface="Tahoma"/>
            </a:endParaRPr>
          </a:p>
          <a:p>
            <a:pPr indent="-133350" lvl="0" marL="228600" marR="0" rtl="0" algn="l">
              <a:lnSpc>
                <a:spcPct val="80000"/>
              </a:lnSpc>
              <a:spcBef>
                <a:spcPts val="300"/>
              </a:spcBef>
              <a:spcAft>
                <a:spcPts val="0"/>
              </a:spcAft>
              <a:buClr>
                <a:srgbClr val="3495DA"/>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80000"/>
              </a:lnSpc>
              <a:spcBef>
                <a:spcPts val="300"/>
              </a:spcBef>
              <a:spcAft>
                <a:spcPts val="0"/>
              </a:spcAft>
              <a:buClr>
                <a:srgbClr val="3495DA"/>
              </a:buClr>
              <a:buFont typeface="Arial"/>
              <a:buNone/>
            </a:pPr>
            <a:r>
              <a:t/>
            </a:r>
            <a:endParaRPr b="0" i="0" sz="15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934" name="Google Shape;934;p100"/>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101"/>
          <p:cNvSpPr/>
          <p:nvPr/>
        </p:nvSpPr>
        <p:spPr>
          <a:xfrm>
            <a:off x="2819400" y="2800350"/>
            <a:ext cx="13260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dyo Template (3)">
  <a:themeElements>
    <a:clrScheme name="Custom 18">
      <a:dk1>
        <a:srgbClr val="333333"/>
      </a:dk1>
      <a:lt1>
        <a:srgbClr val="FFFFFF"/>
      </a:lt1>
      <a:dk2>
        <a:srgbClr val="FF9D3D"/>
      </a:dk2>
      <a:lt2>
        <a:srgbClr val="7F7F7F"/>
      </a:lt2>
      <a:accent1>
        <a:srgbClr val="F2C52A"/>
      </a:accent1>
      <a:accent2>
        <a:srgbClr val="8AC439"/>
      </a:accent2>
      <a:accent3>
        <a:srgbClr val="2495EB"/>
      </a:accent3>
      <a:accent4>
        <a:srgbClr val="FAD124"/>
      </a:accent4>
      <a:accent5>
        <a:srgbClr val="FAD124"/>
      </a:accent5>
      <a:accent6>
        <a:srgbClr val="1F2E9D"/>
      </a:accent6>
      <a:hlink>
        <a:srgbClr val="2766B3"/>
      </a:hlink>
      <a:folHlink>
        <a:srgbClr val="B2C4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